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1" r:id="rId4"/>
    <p:sldId id="292" r:id="rId5"/>
    <p:sldId id="293" r:id="rId6"/>
    <p:sldId id="284" r:id="rId7"/>
    <p:sldId id="290" r:id="rId8"/>
    <p:sldId id="260" r:id="rId9"/>
    <p:sldId id="282" r:id="rId10"/>
    <p:sldId id="277" r:id="rId11"/>
    <p:sldId id="278" r:id="rId12"/>
    <p:sldId id="283" r:id="rId13"/>
    <p:sldId id="265" r:id="rId14"/>
    <p:sldId id="271" r:id="rId15"/>
    <p:sldId id="264" r:id="rId16"/>
    <p:sldId id="273" r:id="rId17"/>
    <p:sldId id="266" r:id="rId18"/>
    <p:sldId id="274" r:id="rId19"/>
    <p:sldId id="267" r:id="rId20"/>
    <p:sldId id="275" r:id="rId21"/>
    <p:sldId id="262" r:id="rId22"/>
    <p:sldId id="285" r:id="rId23"/>
    <p:sldId id="261" r:id="rId24"/>
    <p:sldId id="280" r:id="rId25"/>
    <p:sldId id="263" r:id="rId26"/>
    <p:sldId id="287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5B9BD5"/>
    <a:srgbClr val="009999"/>
    <a:srgbClr val="1B252D"/>
    <a:srgbClr val="141D23"/>
    <a:srgbClr val="020203"/>
    <a:srgbClr val="151E24"/>
    <a:srgbClr val="2432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31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75" y="4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FB0D-2F2D-4685-9226-F81D15A6D19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B7F3-3415-459C-ADFB-5B8794B69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FB0D-2F2D-4685-9226-F81D15A6D19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B7F3-3415-459C-ADFB-5B8794B69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60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FB0D-2F2D-4685-9226-F81D15A6D19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B7F3-3415-459C-ADFB-5B8794B69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uolane Free" panose="020B0506040000020004" pitchFamily="34" charset="0"/>
                <a:ea typeface="Simplicity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alpha val="61000"/>
            </a:schemeClr>
          </a:solidFill>
        </p:spPr>
        <p:txBody>
          <a:bodyPr/>
          <a:lstStyle>
            <a:lvl1pPr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icity" panose="02000603000000000000" pitchFamily="2" charset="0"/>
                <a:ea typeface="Simplicity" panose="02000603000000000000" pitchFamily="2" charset="0"/>
                <a:cs typeface="Segoe UI" panose="020B0502040204020203" pitchFamily="34" charset="0"/>
              </a:defRPr>
            </a:lvl1pPr>
            <a:lvl2pPr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icity" panose="02000603000000000000" pitchFamily="2" charset="0"/>
                <a:ea typeface="Simplicity" panose="02000603000000000000" pitchFamily="2" charset="0"/>
                <a:cs typeface="Segoe UI" panose="020B0502040204020203" pitchFamily="34" charset="0"/>
              </a:defRPr>
            </a:lvl2pPr>
            <a:lvl3pPr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icity" panose="02000603000000000000" pitchFamily="2" charset="0"/>
                <a:ea typeface="Simplicity" panose="02000603000000000000" pitchFamily="2" charset="0"/>
                <a:cs typeface="Segoe UI" panose="020B0502040204020203" pitchFamily="34" charset="0"/>
              </a:defRPr>
            </a:lvl3pPr>
            <a:lvl4pPr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icity" panose="02000603000000000000" pitchFamily="2" charset="0"/>
                <a:ea typeface="Simplicity" panose="02000603000000000000" pitchFamily="2" charset="0"/>
                <a:cs typeface="Segoe UI" panose="020B0502040204020203" pitchFamily="34" charset="0"/>
              </a:defRPr>
            </a:lvl4pPr>
            <a:lvl5pPr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icity" panose="02000603000000000000" pitchFamily="2" charset="0"/>
                <a:ea typeface="Simplicity" panose="02000603000000000000" pitchFamily="2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FB0D-2F2D-4685-9226-F81D15A6D19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B7F3-3415-459C-ADFB-5B8794B69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24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FB0D-2F2D-4685-9226-F81D15A6D19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B7F3-3415-459C-ADFB-5B8794B69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53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FB0D-2F2D-4685-9226-F81D15A6D19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B7F3-3415-459C-ADFB-5B8794B69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695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FB0D-2F2D-4685-9226-F81D15A6D19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B7F3-3415-459C-ADFB-5B8794B69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1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FB0D-2F2D-4685-9226-F81D15A6D19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B7F3-3415-459C-ADFB-5B8794B69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40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FB0D-2F2D-4685-9226-F81D15A6D19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B7F3-3415-459C-ADFB-5B8794B69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52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FB0D-2F2D-4685-9226-F81D15A6D19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B7F3-3415-459C-ADFB-5B8794B69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59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FB0D-2F2D-4685-9226-F81D15A6D19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B7F3-3415-459C-ADFB-5B8794B69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89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DFB0D-2F2D-4685-9226-F81D15A6D19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EB7F3-3415-459C-ADFB-5B8794B69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9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200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7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301" y="2352675"/>
            <a:ext cx="11081656" cy="17108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  <a:cs typeface="Segoe UI" panose="020B0502040204020203" pitchFamily="34" charset="0"/>
              </a:rPr>
              <a:t>Building Blocks of </a:t>
            </a: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  <a:cs typeface="Segoe UI" panose="020B0502040204020203" pitchFamily="34" charset="0"/>
              </a:rPr>
            </a:b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  <a:cs typeface="Segoe UI" panose="020B0502040204020203" pitchFamily="34" charset="0"/>
              </a:rPr>
              <a:t>Angular 2 and ASP.NET Core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25787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</a:rPr>
              <a:t>By Levi Fuller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593" y="6380385"/>
            <a:ext cx="1614452" cy="30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8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Decorators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98296" cy="1431046"/>
          </a:xfrm>
        </p:spPr>
        <p:txBody>
          <a:bodyPr/>
          <a:lstStyle/>
          <a:p>
            <a:r>
              <a:rPr lang="en-US" dirty="0"/>
              <a:t>Decorators are functions that provide a declarative way to add metadata to code</a:t>
            </a:r>
          </a:p>
          <a:p>
            <a:r>
              <a:rPr lang="en-US" dirty="0"/>
              <a:t>Metadata tells Angular how to process a class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2" descr="Meta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361" y="3491024"/>
            <a:ext cx="16383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67902"/>
          <a:stretch/>
        </p:blipFill>
        <p:spPr>
          <a:xfrm>
            <a:off x="5092933" y="4228434"/>
            <a:ext cx="4531678" cy="141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8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Lifecycle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97040" cy="3895090"/>
          </a:xfrm>
        </p:spPr>
        <p:txBody>
          <a:bodyPr>
            <a:normAutofit/>
          </a:bodyPr>
          <a:lstStyle/>
          <a:p>
            <a:r>
              <a:rPr lang="en-US" dirty="0"/>
              <a:t>Implemented by components and directives</a:t>
            </a:r>
          </a:p>
          <a:p>
            <a:r>
              <a:rPr lang="en-US" dirty="0"/>
              <a:t>Methods which are called when specific events occur</a:t>
            </a:r>
          </a:p>
          <a:p>
            <a:pPr lvl="1"/>
            <a:r>
              <a:rPr lang="en-US" dirty="0" err="1"/>
              <a:t>ngOnChanges</a:t>
            </a:r>
            <a:r>
              <a:rPr lang="en-US" dirty="0"/>
              <a:t>() – called when data-bound input properties are set/reset</a:t>
            </a:r>
          </a:p>
          <a:p>
            <a:pPr lvl="1"/>
            <a:r>
              <a:rPr lang="en-US" dirty="0" err="1"/>
              <a:t>ngOnInit</a:t>
            </a:r>
            <a:r>
              <a:rPr lang="en-US" dirty="0"/>
              <a:t>() – called shortly after the component is created</a:t>
            </a:r>
          </a:p>
          <a:p>
            <a:pPr lvl="1"/>
            <a:r>
              <a:rPr lang="en-US" dirty="0" err="1"/>
              <a:t>ngOnDestroy</a:t>
            </a:r>
            <a:r>
              <a:rPr lang="en-US" dirty="0"/>
              <a:t>() – Called just before Angular destroys the directive component</a:t>
            </a:r>
          </a:p>
        </p:txBody>
      </p:sp>
      <p:pic>
        <p:nvPicPr>
          <p:cNvPr id="1026" name="Picture 2" descr="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65" y="1320165"/>
            <a:ext cx="31051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19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476" y="57633"/>
            <a:ext cx="10515600" cy="6947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Lifecycle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Hooks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31" y="1679065"/>
            <a:ext cx="3184231" cy="36277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78926" y="1309733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5B9BD5"/>
                </a:solidFill>
                <a:latin typeface="Consolas" panose="020B0609020204030204" pitchFamily="49" charset="0"/>
                <a:ea typeface="Simplicity" panose="02000603000000000000" pitchFamily="2" charset="0"/>
              </a:rPr>
              <a:t>app.component</a:t>
            </a:r>
            <a:endParaRPr lang="en-US" dirty="0">
              <a:solidFill>
                <a:srgbClr val="5B9BD5"/>
              </a:solidFill>
              <a:latin typeface="Consolas" panose="020B0609020204030204" pitchFamily="49" charset="0"/>
              <a:ea typeface="Simplicity" panose="02000603000000000000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7357" y="1309733"/>
            <a:ext cx="3697357" cy="3956594"/>
            <a:chOff x="8223142" y="1283036"/>
            <a:chExt cx="3697357" cy="395659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3142" y="1652368"/>
              <a:ext cx="3697357" cy="358726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093026" y="1283036"/>
              <a:ext cx="1957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5B9BD5"/>
                  </a:solidFill>
                  <a:latin typeface="Consolas" panose="020B0609020204030204" pitchFamily="49" charset="0"/>
                  <a:ea typeface="Simplicity" panose="02000603000000000000" pitchFamily="2" charset="0"/>
                </a:rPr>
                <a:t>list.component</a:t>
              </a:r>
              <a:endParaRPr lang="en-US" dirty="0">
                <a:solidFill>
                  <a:srgbClr val="5B9BD5"/>
                </a:solidFill>
                <a:latin typeface="Consolas" panose="020B0609020204030204" pitchFamily="49" charset="0"/>
                <a:ea typeface="Simplicity" panose="02000603000000000000" pitchFamily="2" charset="0"/>
              </a:endParaRPr>
            </a:p>
          </p:txBody>
        </p:sp>
      </p:grp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42267" y="1679065"/>
            <a:ext cx="4224411" cy="177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5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@Directive()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47193"/>
          </a:xfrm>
        </p:spPr>
        <p:txBody>
          <a:bodyPr anchor="t"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dirty="0"/>
              <a:t>Directive is an attribute which can extend/modify the functionality of an element</a:t>
            </a:r>
          </a:p>
          <a:p>
            <a:pPr>
              <a:lnSpc>
                <a:spcPct val="80000"/>
              </a:lnSpc>
            </a:pPr>
            <a:r>
              <a:rPr lang="en-US" dirty="0"/>
              <a:t>Target an element by its </a:t>
            </a:r>
            <a:r>
              <a:rPr lang="en-US" b="1" dirty="0"/>
              <a:t>Selector </a:t>
            </a:r>
            <a:r>
              <a:rPr lang="en-US" dirty="0"/>
              <a:t>– A CSS selector 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onsolas" panose="020B0609020204030204" pitchFamily="49" charset="0"/>
              </a:rPr>
              <a:t>‘[</a:t>
            </a:r>
            <a:r>
              <a:rPr lang="en-US" sz="1800" dirty="0" err="1">
                <a:latin typeface="Consolas" panose="020B0609020204030204" pitchFamily="49" charset="0"/>
              </a:rPr>
              <a:t>attributeToSelect</a:t>
            </a:r>
            <a:r>
              <a:rPr lang="en-US" sz="1800" dirty="0">
                <a:latin typeface="Consolas" panose="020B0609020204030204" pitchFamily="49" charset="0"/>
              </a:rPr>
              <a:t>]’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onsolas" panose="020B0609020204030204" pitchFamily="49" charset="0"/>
              </a:rPr>
              <a:t>‘tag-to-select’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onsolas" panose="020B0609020204030204" pitchFamily="49" charset="0"/>
              </a:rPr>
              <a:t>‘.class-to-select’</a:t>
            </a:r>
          </a:p>
          <a:p>
            <a:pPr>
              <a:lnSpc>
                <a:spcPct val="80000"/>
              </a:lnSpc>
            </a:pPr>
            <a:r>
              <a:rPr lang="en-US" dirty="0"/>
              <a:t>Three Types</a:t>
            </a:r>
          </a:p>
          <a:p>
            <a:pPr lvl="1">
              <a:lnSpc>
                <a:spcPct val="80000"/>
              </a:lnSpc>
            </a:pPr>
            <a:r>
              <a:rPr lang="en-US" b="1" dirty="0"/>
              <a:t>Components - </a:t>
            </a:r>
            <a:r>
              <a:rPr lang="en-US" dirty="0"/>
              <a:t>Directives with a template</a:t>
            </a:r>
          </a:p>
          <a:p>
            <a:pPr lvl="1">
              <a:lnSpc>
                <a:spcPct val="80000"/>
              </a:lnSpc>
            </a:pPr>
            <a:r>
              <a:rPr lang="en-US" b="1" dirty="0"/>
              <a:t>Structural Directives </a:t>
            </a:r>
            <a:r>
              <a:rPr lang="en-US" dirty="0"/>
              <a:t>– Change the DOM layout by adding/removing DOM elements</a:t>
            </a:r>
          </a:p>
          <a:p>
            <a:pPr lvl="1">
              <a:lnSpc>
                <a:spcPct val="80000"/>
              </a:lnSpc>
            </a:pPr>
            <a:r>
              <a:rPr lang="en-US" b="1" dirty="0"/>
              <a:t>Attribute Directives </a:t>
            </a:r>
            <a:r>
              <a:rPr lang="en-US" dirty="0"/>
              <a:t>– Change the appearance or behavior of an element</a:t>
            </a:r>
          </a:p>
        </p:txBody>
      </p:sp>
    </p:spTree>
    <p:extLst>
      <p:ext uri="{BB962C8B-B14F-4D97-AF65-F5344CB8AC3E}">
        <p14:creationId xmlns:p14="http://schemas.microsoft.com/office/powerpoint/2010/main" val="2119338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476" y="5763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@Directive()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61" y="2117798"/>
            <a:ext cx="2702752" cy="207334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188601" y="1748466"/>
            <a:ext cx="3573195" cy="849399"/>
            <a:chOff x="3527473" y="1748466"/>
            <a:chExt cx="3573195" cy="8493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2168" t="32196" b="13341"/>
            <a:stretch/>
          </p:blipFill>
          <p:spPr>
            <a:xfrm>
              <a:off x="3527473" y="2117798"/>
              <a:ext cx="3573195" cy="48006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398595" y="1748466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5B9BD5"/>
                  </a:solidFill>
                  <a:latin typeface="Consolas" panose="020B0609020204030204" pitchFamily="49" charset="0"/>
                  <a:ea typeface="Simplicity" panose="02000603000000000000" pitchFamily="2" charset="0"/>
                </a:rPr>
                <a:t>app.component</a:t>
              </a:r>
              <a:endParaRPr lang="en-US" dirty="0">
                <a:solidFill>
                  <a:srgbClr val="5B9BD5"/>
                </a:solidFill>
                <a:latin typeface="Consolas" panose="020B0609020204030204" pitchFamily="49" charset="0"/>
                <a:ea typeface="Simplicity" panose="02000603000000000000" pitchFamily="2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017284" y="1748466"/>
            <a:ext cx="4898051" cy="4497213"/>
            <a:chOff x="7695028" y="1748466"/>
            <a:chExt cx="4220307" cy="387493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8955" t="12045" r="1499"/>
            <a:stretch/>
          </p:blipFill>
          <p:spPr>
            <a:xfrm>
              <a:off x="7695028" y="2117798"/>
              <a:ext cx="4220307" cy="350560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383157" y="1748466"/>
              <a:ext cx="284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B9BD5"/>
                  </a:solidFill>
                  <a:latin typeface="Consolas" panose="020B0609020204030204" pitchFamily="49" charset="0"/>
                  <a:ea typeface="Simplicity" panose="02000603000000000000" pitchFamily="2" charset="0"/>
                </a:rPr>
                <a:t>hover-</a:t>
              </a:r>
              <a:r>
                <a:rPr lang="en-US" dirty="0" err="1">
                  <a:solidFill>
                    <a:srgbClr val="5B9BD5"/>
                  </a:solidFill>
                  <a:latin typeface="Consolas" panose="020B0609020204030204" pitchFamily="49" charset="0"/>
                  <a:ea typeface="Simplicity" panose="02000603000000000000" pitchFamily="2" charset="0"/>
                </a:rPr>
                <a:t>color.directive</a:t>
              </a:r>
              <a:endParaRPr lang="en-US" dirty="0">
                <a:solidFill>
                  <a:srgbClr val="5B9BD5"/>
                </a:solidFill>
                <a:latin typeface="Consolas" panose="020B0609020204030204" pitchFamily="49" charset="0"/>
                <a:ea typeface="Simplicity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21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@Component()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90243" cy="1495850"/>
          </a:xfrm>
        </p:spPr>
        <p:txBody>
          <a:bodyPr>
            <a:normAutofit/>
          </a:bodyPr>
          <a:lstStyle/>
          <a:p>
            <a:r>
              <a:rPr lang="en-US" dirty="0"/>
              <a:t>A component is a directive with a template which contains logic for updating or retrieving data to/from the view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0480" y="2734828"/>
            <a:ext cx="12161520" cy="4136227"/>
            <a:chOff x="30480" y="2734828"/>
            <a:chExt cx="12161520" cy="4136227"/>
          </a:xfrm>
        </p:grpSpPr>
        <p:grpSp>
          <p:nvGrpSpPr>
            <p:cNvPr id="4" name="Group 3"/>
            <p:cNvGrpSpPr/>
            <p:nvPr/>
          </p:nvGrpSpPr>
          <p:grpSpPr>
            <a:xfrm>
              <a:off x="30480" y="2734828"/>
              <a:ext cx="12161520" cy="4136227"/>
              <a:chOff x="0" y="5071176"/>
              <a:chExt cx="12203572" cy="1786823"/>
            </a:xfrm>
          </p:grpSpPr>
          <p:sp>
            <p:nvSpPr>
              <p:cNvPr id="5" name="Rectangle 4"/>
              <p:cNvSpPr>
                <a:spLocks/>
              </p:cNvSpPr>
              <p:nvPr/>
            </p:nvSpPr>
            <p:spPr>
              <a:xfrm>
                <a:off x="0" y="5337797"/>
                <a:ext cx="12161520" cy="152020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1572" y="5071176"/>
                <a:ext cx="12192000" cy="274061"/>
              </a:xfrm>
              <a:prstGeom prst="rect">
                <a:avLst/>
              </a:prstGeom>
              <a:gradFill flip="none" rotWithShape="1">
                <a:gsLst>
                  <a:gs pos="38000">
                    <a:srgbClr val="020203">
                      <a:alpha val="52000"/>
                    </a:srgbClr>
                  </a:gs>
                  <a:gs pos="0">
                    <a:schemeClr val="tx1"/>
                  </a:gs>
                  <a:gs pos="100000">
                    <a:srgbClr val="1B252D">
                      <a:alpha val="18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213591" y="3321475"/>
              <a:ext cx="9140209" cy="3501818"/>
              <a:chOff x="3021311" y="3345356"/>
              <a:chExt cx="9140209" cy="3501818"/>
            </a:xfrm>
          </p:grpSpPr>
          <p:sp>
            <p:nvSpPr>
              <p:cNvPr id="7" name="TextBox 6"/>
              <p:cNvSpPr txBox="1">
                <a:spLocks/>
              </p:cNvSpPr>
              <p:nvPr/>
            </p:nvSpPr>
            <p:spPr>
              <a:xfrm>
                <a:off x="4740812" y="3345356"/>
                <a:ext cx="7420708" cy="3501818"/>
              </a:xfrm>
              <a:prstGeom prst="rect">
                <a:avLst/>
              </a:prstGeom>
              <a:noFill/>
            </p:spPr>
            <p:txBody>
              <a:bodyPr wrap="square" tIns="0" rIns="91440" rtlCol="0">
                <a:no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@Component({</a:t>
                </a:r>
              </a:p>
              <a:p>
                <a:endParaRPr lang="en-US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	selector: ‘app-list’,</a:t>
                </a:r>
              </a:p>
              <a:p>
                <a:endParaRPr lang="en-US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	</a:t>
                </a:r>
                <a:r>
                  <a:rPr lang="en-US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templateUrl</a:t>
                </a:r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: ‘./list.component.html’,</a:t>
                </a:r>
              </a:p>
              <a:p>
                <a:endParaRPr lang="en-US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	</a:t>
                </a:r>
                <a:r>
                  <a:rPr lang="en-US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styleUrls</a:t>
                </a:r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: [‘./list.component.css’],</a:t>
                </a:r>
              </a:p>
              <a:p>
                <a:endParaRPr lang="en-US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	providers: [</a:t>
                </a:r>
                <a:r>
                  <a:rPr lang="en-US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ListService</a:t>
                </a:r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]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		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})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export class </a:t>
                </a:r>
                <a:r>
                  <a:rPr lang="en-US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ListComponent</a:t>
                </a:r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{}</a:t>
                </a:r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3021311" y="3869358"/>
                <a:ext cx="2390335" cy="2229836"/>
                <a:chOff x="3117079" y="3869358"/>
                <a:chExt cx="2390335" cy="2229836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3117079" y="3869358"/>
                  <a:ext cx="23903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1"/>
                      </a:solidFill>
                      <a:latin typeface="Simplicity" panose="02000603000000000000" pitchFamily="2" charset="0"/>
                      <a:ea typeface="Simplicity" panose="02000603000000000000" pitchFamily="2" charset="0"/>
                    </a:rPr>
                    <a:t>Element to componentize</a:t>
                  </a: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4223874" y="4428125"/>
                  <a:ext cx="1283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1"/>
                      </a:solidFill>
                      <a:latin typeface="Simplicity" panose="02000603000000000000" pitchFamily="2" charset="0"/>
                      <a:ea typeface="Simplicity" panose="02000603000000000000" pitchFamily="2" charset="0"/>
                    </a:rPr>
                    <a:t>Path to View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4170163" y="4915821"/>
                  <a:ext cx="13372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1"/>
                      </a:solidFill>
                      <a:latin typeface="Simplicity" panose="02000603000000000000" pitchFamily="2" charset="0"/>
                      <a:ea typeface="Simplicity" panose="02000603000000000000" pitchFamily="2" charset="0"/>
                    </a:rPr>
                    <a:t>Path to Styles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3770425" y="5452863"/>
                  <a:ext cx="1736989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1"/>
                      </a:solidFill>
                      <a:latin typeface="Simplicity" panose="02000603000000000000" pitchFamily="2" charset="0"/>
                      <a:ea typeface="Simplicity" panose="02000603000000000000" pitchFamily="2" charset="0"/>
                    </a:rPr>
                    <a:t>Component-Scoped Services</a:t>
                  </a: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5411647" y="3869358"/>
                <a:ext cx="528820" cy="2032964"/>
                <a:chOff x="5411647" y="3869358"/>
                <a:chExt cx="528820" cy="2032964"/>
              </a:xfrm>
            </p:grpSpPr>
            <p:sp>
              <p:nvSpPr>
                <p:cNvPr id="8" name="Right Brace 7"/>
                <p:cNvSpPr/>
                <p:nvPr/>
              </p:nvSpPr>
              <p:spPr>
                <a:xfrm rot="10800000">
                  <a:off x="5412842" y="3869358"/>
                  <a:ext cx="527625" cy="374327"/>
                </a:xfrm>
                <a:prstGeom prst="rightBrac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ight Brace 17"/>
                <p:cNvSpPr/>
                <p:nvPr/>
              </p:nvSpPr>
              <p:spPr>
                <a:xfrm rot="10800000">
                  <a:off x="5412674" y="4406457"/>
                  <a:ext cx="527625" cy="374327"/>
                </a:xfrm>
                <a:prstGeom prst="rightBrac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ight Brace 18"/>
                <p:cNvSpPr/>
                <p:nvPr/>
              </p:nvSpPr>
              <p:spPr>
                <a:xfrm rot="10800000">
                  <a:off x="5411648" y="4965350"/>
                  <a:ext cx="527625" cy="374327"/>
                </a:xfrm>
                <a:prstGeom prst="rightBrac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ight Brace 19"/>
                <p:cNvSpPr/>
                <p:nvPr/>
              </p:nvSpPr>
              <p:spPr>
                <a:xfrm rot="10800000">
                  <a:off x="5411647" y="5527995"/>
                  <a:ext cx="527625" cy="374327"/>
                </a:xfrm>
                <a:prstGeom prst="rightBrac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3807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476" y="57633"/>
            <a:ext cx="10515600" cy="6947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@Component()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7" y="1592001"/>
            <a:ext cx="3205694" cy="205813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945050" y="1189328"/>
            <a:ext cx="5021416" cy="5422784"/>
            <a:chOff x="6945050" y="1189328"/>
            <a:chExt cx="5021416" cy="542278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8120" t="16372"/>
            <a:stretch/>
          </p:blipFill>
          <p:spPr>
            <a:xfrm>
              <a:off x="6945050" y="1592001"/>
              <a:ext cx="5021416" cy="104661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l="8607" t="10749"/>
            <a:stretch/>
          </p:blipFill>
          <p:spPr>
            <a:xfrm>
              <a:off x="7329834" y="2705298"/>
              <a:ext cx="4251849" cy="390681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540283" y="1189328"/>
              <a:ext cx="1957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5B9BD5"/>
                  </a:solidFill>
                  <a:latin typeface="Consolas" panose="020B0609020204030204" pitchFamily="49" charset="0"/>
                  <a:ea typeface="Simplicity" panose="02000603000000000000" pitchFamily="2" charset="0"/>
                </a:rPr>
                <a:t>list.component</a:t>
              </a:r>
              <a:endParaRPr lang="en-US" dirty="0">
                <a:solidFill>
                  <a:srgbClr val="5B9BD5"/>
                </a:solidFill>
                <a:latin typeface="Consolas" panose="020B0609020204030204" pitchFamily="49" charset="0"/>
                <a:ea typeface="Simplicity" panose="02000603000000000000" pitchFamily="2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949250" y="1222669"/>
            <a:ext cx="2636342" cy="3833941"/>
            <a:chOff x="3949250" y="1222669"/>
            <a:chExt cx="2636342" cy="383394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l="13893" t="18868" r="6431"/>
            <a:stretch/>
          </p:blipFill>
          <p:spPr>
            <a:xfrm>
              <a:off x="4020887" y="2874166"/>
              <a:ext cx="2493068" cy="218244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351946" y="1222669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5B9BD5"/>
                  </a:solidFill>
                  <a:latin typeface="Consolas" panose="020B0609020204030204" pitchFamily="49" charset="0"/>
                  <a:ea typeface="Simplicity" panose="02000603000000000000" pitchFamily="2" charset="0"/>
                </a:rPr>
                <a:t>app.component</a:t>
              </a:r>
              <a:endParaRPr lang="en-US" dirty="0">
                <a:solidFill>
                  <a:srgbClr val="5B9BD5"/>
                </a:solidFill>
                <a:latin typeface="Consolas" panose="020B0609020204030204" pitchFamily="49" charset="0"/>
                <a:ea typeface="Simplicity" panose="02000603000000000000" pitchFamily="2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949250" y="1616529"/>
              <a:ext cx="2636342" cy="1041151"/>
              <a:chOff x="3949250" y="1616529"/>
              <a:chExt cx="2636342" cy="1041151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/>
              <a:srcRect l="12736" t="16224" b="72529"/>
              <a:stretch/>
            </p:blipFill>
            <p:spPr>
              <a:xfrm>
                <a:off x="3949250" y="1616529"/>
                <a:ext cx="2636342" cy="155121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6"/>
              <a:srcRect l="12736" t="35758"/>
              <a:stretch/>
            </p:blipFill>
            <p:spPr>
              <a:xfrm>
                <a:off x="3949250" y="1771650"/>
                <a:ext cx="2636342" cy="8860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5834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@Pipe()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5236"/>
            <a:ext cx="10515600" cy="2699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Pipes are used to transform data</a:t>
            </a:r>
          </a:p>
          <a:p>
            <a:r>
              <a:rPr lang="en-US" dirty="0"/>
              <a:t>Two Types</a:t>
            </a:r>
          </a:p>
          <a:p>
            <a:pPr lvl="1"/>
            <a:r>
              <a:rPr lang="en-US" dirty="0"/>
              <a:t>Pure – Only executed when a change is made to a primitive input value or a change to an object reference</a:t>
            </a:r>
          </a:p>
          <a:p>
            <a:pPr lvl="1"/>
            <a:r>
              <a:rPr lang="en-US" dirty="0"/>
              <a:t>Impure – Executed during every component change detection cycle</a:t>
            </a:r>
          </a:p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4595901"/>
            <a:ext cx="12161520" cy="2251274"/>
            <a:chOff x="0" y="4595901"/>
            <a:chExt cx="12161520" cy="2251274"/>
          </a:xfrm>
        </p:grpSpPr>
        <p:grpSp>
          <p:nvGrpSpPr>
            <p:cNvPr id="17" name="Group 16"/>
            <p:cNvGrpSpPr/>
            <p:nvPr/>
          </p:nvGrpSpPr>
          <p:grpSpPr>
            <a:xfrm>
              <a:off x="0" y="4595901"/>
              <a:ext cx="12161520" cy="2251274"/>
              <a:chOff x="0" y="4606726"/>
              <a:chExt cx="12203572" cy="2251274"/>
            </a:xfrm>
          </p:grpSpPr>
          <p:sp>
            <p:nvSpPr>
              <p:cNvPr id="4" name="Rectangle 3"/>
              <p:cNvSpPr>
                <a:spLocks/>
              </p:cNvSpPr>
              <p:nvPr/>
            </p:nvSpPr>
            <p:spPr>
              <a:xfrm>
                <a:off x="0" y="5076826"/>
                <a:ext cx="12161520" cy="178117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1572" y="4606726"/>
                <a:ext cx="12192000" cy="624886"/>
              </a:xfrm>
              <a:prstGeom prst="rect">
                <a:avLst/>
              </a:prstGeom>
              <a:gradFill flip="none" rotWithShape="1">
                <a:gsLst>
                  <a:gs pos="38000">
                    <a:srgbClr val="020203">
                      <a:alpha val="52000"/>
                    </a:srgbClr>
                  </a:gs>
                  <a:gs pos="0">
                    <a:schemeClr val="tx1"/>
                  </a:gs>
                  <a:gs pos="100000">
                    <a:srgbClr val="1B252D">
                      <a:alpha val="18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/>
            <p:cNvSpPr txBox="1">
              <a:spLocks/>
            </p:cNvSpPr>
            <p:nvPr/>
          </p:nvSpPr>
          <p:spPr>
            <a:xfrm>
              <a:off x="0" y="5199317"/>
              <a:ext cx="12161520" cy="558854"/>
            </a:xfrm>
            <a:prstGeom prst="rect">
              <a:avLst/>
            </a:prstGeom>
            <a:noFill/>
          </p:spPr>
          <p:txBody>
            <a:bodyPr wrap="square" tIns="0" rIns="91440" rtlCol="0">
              <a:noAutofit/>
            </a:bodyPr>
            <a:lstStyle/>
            <a:p>
              <a:pPr algn="just"/>
              <a:r>
                <a:rPr lang="en-US" sz="3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&lt;p&gt; {{  price | </a:t>
              </a:r>
              <a:r>
                <a:rPr lang="en-US" sz="32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convertMoney</a:t>
              </a:r>
              <a:r>
                <a:rPr lang="en-US" sz="3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 : ’EUR’ : ’USD’  }} &lt;/p&gt;</a:t>
              </a:r>
            </a:p>
          </p:txBody>
        </p:sp>
        <p:sp>
          <p:nvSpPr>
            <p:cNvPr id="8" name="Left Brace 7"/>
            <p:cNvSpPr/>
            <p:nvPr/>
          </p:nvSpPr>
          <p:spPr>
            <a:xfrm rot="16200000">
              <a:off x="2257553" y="5075711"/>
              <a:ext cx="334696" cy="1331090"/>
            </a:xfrm>
            <a:prstGeom prst="lef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vert"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Left Brace 8"/>
            <p:cNvSpPr/>
            <p:nvPr/>
          </p:nvSpPr>
          <p:spPr>
            <a:xfrm rot="16200000">
              <a:off x="4838199" y="4359237"/>
              <a:ext cx="334696" cy="2859952"/>
            </a:xfrm>
            <a:prstGeom prst="lef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vert"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Left Brace 9"/>
            <p:cNvSpPr/>
            <p:nvPr/>
          </p:nvSpPr>
          <p:spPr>
            <a:xfrm rot="16200000">
              <a:off x="7427902" y="5357361"/>
              <a:ext cx="334696" cy="805712"/>
            </a:xfrm>
            <a:prstGeom prst="lef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vert"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Left Brace 10"/>
            <p:cNvSpPr/>
            <p:nvPr/>
          </p:nvSpPr>
          <p:spPr>
            <a:xfrm rot="16200000">
              <a:off x="9206180" y="5374487"/>
              <a:ext cx="334696" cy="829445"/>
            </a:xfrm>
            <a:prstGeom prst="lef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vert"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74089" y="5962289"/>
              <a:ext cx="11300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Object to</a:t>
              </a:r>
            </a:p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Transform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02657" y="5996052"/>
              <a:ext cx="1205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Pipe Name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36887" y="5967413"/>
              <a:ext cx="12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Argument 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731866" y="5996050"/>
              <a:ext cx="12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Argument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80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476" y="57632"/>
            <a:ext cx="10515600" cy="76853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@Pipe() Example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826" y="1106085"/>
            <a:ext cx="4152900" cy="90487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12175" y="2407377"/>
            <a:ext cx="4477601" cy="2938221"/>
            <a:chOff x="912175" y="2407377"/>
            <a:chExt cx="4477601" cy="2938221"/>
          </a:xfrm>
        </p:grpSpPr>
        <p:grpSp>
          <p:nvGrpSpPr>
            <p:cNvPr id="3" name="Group 2"/>
            <p:cNvGrpSpPr/>
            <p:nvPr/>
          </p:nvGrpSpPr>
          <p:grpSpPr>
            <a:xfrm>
              <a:off x="912175" y="2776709"/>
              <a:ext cx="4477601" cy="2568889"/>
              <a:chOff x="1048851" y="3601330"/>
              <a:chExt cx="4477601" cy="256888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/>
              <a:srcRect l="9877" t="37979"/>
              <a:stretch/>
            </p:blipFill>
            <p:spPr>
              <a:xfrm>
                <a:off x="1048851" y="3601330"/>
                <a:ext cx="4477601" cy="37514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9795" t="20186" r="23462"/>
              <a:stretch/>
            </p:blipFill>
            <p:spPr>
              <a:xfrm>
                <a:off x="1857073" y="4053190"/>
                <a:ext cx="2861158" cy="2117029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2235500" y="2407377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5B9BD5"/>
                  </a:solidFill>
                  <a:latin typeface="Consolas" panose="020B0609020204030204" pitchFamily="49" charset="0"/>
                  <a:ea typeface="Simplicity" panose="02000603000000000000" pitchFamily="2" charset="0"/>
                </a:rPr>
                <a:t>app.component</a:t>
              </a:r>
              <a:endParaRPr lang="en-US" dirty="0">
                <a:solidFill>
                  <a:srgbClr val="5B9BD5"/>
                </a:solidFill>
                <a:latin typeface="Consolas" panose="020B0609020204030204" pitchFamily="49" charset="0"/>
                <a:ea typeface="Simplicity" panose="02000603000000000000" pitchFamily="2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301951" y="2407377"/>
            <a:ext cx="4977875" cy="4099790"/>
            <a:chOff x="6301951" y="2407377"/>
            <a:chExt cx="4977875" cy="409979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l="7795" t="16239"/>
            <a:stretch/>
          </p:blipFill>
          <p:spPr>
            <a:xfrm>
              <a:off x="6301951" y="2776709"/>
              <a:ext cx="4977875" cy="373045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558820" y="2407377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B9BD5"/>
                  </a:solidFill>
                  <a:latin typeface="Consolas" panose="020B0609020204030204" pitchFamily="49" charset="0"/>
                  <a:ea typeface="Simplicity" panose="02000603000000000000" pitchFamily="2" charset="0"/>
                </a:rPr>
                <a:t>convert-</a:t>
              </a:r>
              <a:r>
                <a:rPr lang="en-US" dirty="0" err="1">
                  <a:solidFill>
                    <a:srgbClr val="5B9BD5"/>
                  </a:solidFill>
                  <a:latin typeface="Consolas" panose="020B0609020204030204" pitchFamily="49" charset="0"/>
                  <a:ea typeface="Simplicity" panose="02000603000000000000" pitchFamily="2" charset="0"/>
                </a:rPr>
                <a:t>money.pipe</a:t>
              </a:r>
              <a:endParaRPr lang="en-US" dirty="0">
                <a:solidFill>
                  <a:srgbClr val="5B9BD5"/>
                </a:solidFill>
                <a:latin typeface="Consolas" panose="020B0609020204030204" pitchFamily="49" charset="0"/>
                <a:ea typeface="Simplicity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13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@Injectable()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58475" cy="287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Services are reusable classes which perform a specific task and are injected using Angular 2’s hierarchical Dependency Injection system</a:t>
            </a:r>
          </a:p>
          <a:p>
            <a:r>
              <a:rPr lang="en-US" dirty="0"/>
              <a:t>Constructor Injection</a:t>
            </a:r>
          </a:p>
          <a:p>
            <a:r>
              <a:rPr lang="en-US" dirty="0"/>
              <a:t>Decorated with </a:t>
            </a:r>
            <a:r>
              <a:rPr lang="en-US" b="1" dirty="0"/>
              <a:t>@Injectable() </a:t>
            </a:r>
            <a:r>
              <a:rPr lang="en-US" dirty="0"/>
              <a:t>if any dependencies are required</a:t>
            </a:r>
            <a:endParaRPr lang="en-US" b="1" dirty="0"/>
          </a:p>
          <a:p>
            <a:r>
              <a:rPr lang="en-US" dirty="0"/>
              <a:t>Singletons</a:t>
            </a:r>
          </a:p>
          <a:p>
            <a:r>
              <a:rPr lang="en-US" dirty="0"/>
              <a:t>Domain scoped to Root Module or instance of Component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338262" y="4666457"/>
            <a:ext cx="9515476" cy="1922854"/>
            <a:chOff x="1338262" y="4666457"/>
            <a:chExt cx="9515476" cy="1922854"/>
          </a:xfrm>
        </p:grpSpPr>
        <p:sp>
          <p:nvSpPr>
            <p:cNvPr id="6" name="Rectangle 5"/>
            <p:cNvSpPr/>
            <p:nvPr/>
          </p:nvSpPr>
          <p:spPr>
            <a:xfrm>
              <a:off x="1338263" y="4666457"/>
              <a:ext cx="9515475" cy="713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Root Module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38262" y="5106997"/>
              <a:ext cx="9515476" cy="2857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Root DI Container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338262" y="5894789"/>
              <a:ext cx="4562476" cy="694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Component A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38262" y="6292028"/>
              <a:ext cx="4562476" cy="28973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Instance Scoped DI Container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38864" y="5894789"/>
              <a:ext cx="4714874" cy="694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Component B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38864" y="6292028"/>
              <a:ext cx="4714874" cy="28973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Instance Scoped DI Container</a:t>
              </a:r>
            </a:p>
          </p:txBody>
        </p:sp>
        <p:sp>
          <p:nvSpPr>
            <p:cNvPr id="4" name="Arrow: Down 3"/>
            <p:cNvSpPr/>
            <p:nvPr/>
          </p:nvSpPr>
          <p:spPr>
            <a:xfrm rot="10800000">
              <a:off x="3438525" y="5481843"/>
              <a:ext cx="361950" cy="3238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Down 13"/>
            <p:cNvSpPr/>
            <p:nvPr/>
          </p:nvSpPr>
          <p:spPr>
            <a:xfrm rot="10800000">
              <a:off x="8348662" y="5481843"/>
              <a:ext cx="356903" cy="3238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924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Freeform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2" name="Freeform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07030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Image result for angular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0060" y="1566826"/>
            <a:ext cx="3425957" cy="372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7515" y="1421296"/>
            <a:ext cx="7161017" cy="5208104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Angular CLI</a:t>
            </a:r>
          </a:p>
          <a:p>
            <a:pPr lvl="1"/>
            <a:r>
              <a:rPr lang="en-US" sz="1600" dirty="0"/>
              <a:t>Overview &amp; Commands</a:t>
            </a:r>
          </a:p>
          <a:p>
            <a:r>
              <a:rPr lang="en-US" sz="2000" dirty="0"/>
              <a:t>Angular 2</a:t>
            </a:r>
          </a:p>
          <a:p>
            <a:pPr lvl="1"/>
            <a:r>
              <a:rPr lang="en-US" sz="1600" dirty="0"/>
              <a:t>Overview</a:t>
            </a:r>
          </a:p>
          <a:p>
            <a:pPr lvl="1"/>
            <a:r>
              <a:rPr lang="en-US" sz="1600" dirty="0"/>
              <a:t>Template Binding</a:t>
            </a:r>
          </a:p>
          <a:p>
            <a:pPr lvl="1"/>
            <a:r>
              <a:rPr lang="en-US" sz="1600" dirty="0"/>
              <a:t>Decorators</a:t>
            </a:r>
          </a:p>
          <a:p>
            <a:pPr lvl="1"/>
            <a:r>
              <a:rPr lang="en-US" sz="1600" dirty="0"/>
              <a:t>Lifecycle Hooks</a:t>
            </a:r>
          </a:p>
          <a:p>
            <a:pPr lvl="1"/>
            <a:r>
              <a:rPr lang="en-US" sz="1600" dirty="0"/>
              <a:t>Directives</a:t>
            </a:r>
          </a:p>
          <a:p>
            <a:pPr lvl="1"/>
            <a:r>
              <a:rPr lang="en-US" sz="1600" dirty="0"/>
              <a:t>Components</a:t>
            </a:r>
          </a:p>
          <a:p>
            <a:pPr lvl="1"/>
            <a:r>
              <a:rPr lang="en-US" sz="1600" dirty="0"/>
              <a:t>Pipes</a:t>
            </a:r>
          </a:p>
          <a:p>
            <a:pPr lvl="1"/>
            <a:r>
              <a:rPr lang="en-US" sz="1600" dirty="0" err="1"/>
              <a:t>Injectables</a:t>
            </a:r>
            <a:r>
              <a:rPr lang="en-US" sz="1600" dirty="0"/>
              <a:t> (Services)</a:t>
            </a:r>
          </a:p>
          <a:p>
            <a:pPr lvl="1"/>
            <a:r>
              <a:rPr lang="en-US" sz="1600" dirty="0"/>
              <a:t>Modules</a:t>
            </a:r>
          </a:p>
          <a:p>
            <a:r>
              <a:rPr lang="en-US" sz="2000" dirty="0"/>
              <a:t>ASP.NET Core</a:t>
            </a:r>
          </a:p>
          <a:p>
            <a:pPr lvl="1"/>
            <a:r>
              <a:rPr lang="en-US" sz="1600" dirty="0"/>
              <a:t>Overview</a:t>
            </a:r>
          </a:p>
          <a:p>
            <a:pPr lvl="1"/>
            <a:r>
              <a:rPr lang="en-US" sz="1600" dirty="0"/>
              <a:t>Commands / Files</a:t>
            </a:r>
          </a:p>
          <a:p>
            <a:pPr lvl="1"/>
            <a:r>
              <a:rPr lang="en-US" sz="1600" dirty="0"/>
              <a:t>Dependency Injection</a:t>
            </a:r>
          </a:p>
          <a:p>
            <a:pPr lvl="1"/>
            <a:r>
              <a:rPr lang="en-US" sz="1600" dirty="0"/>
              <a:t>Controllers</a:t>
            </a:r>
          </a:p>
          <a:p>
            <a:r>
              <a:rPr lang="en-US" sz="2000" dirty="0"/>
              <a:t>Pet Store Demo</a:t>
            </a:r>
          </a:p>
        </p:txBody>
      </p:sp>
    </p:spTree>
    <p:extLst>
      <p:ext uri="{BB962C8B-B14F-4D97-AF65-F5344CB8AC3E}">
        <p14:creationId xmlns:p14="http://schemas.microsoft.com/office/powerpoint/2010/main" val="2136357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476" y="5763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@Injectable() Example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163" y="1214161"/>
            <a:ext cx="2562225" cy="124777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47709" y="2718526"/>
            <a:ext cx="5202147" cy="3330502"/>
            <a:chOff x="147709" y="2718526"/>
            <a:chExt cx="5202147" cy="33305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7004" t="13711"/>
            <a:stretch/>
          </p:blipFill>
          <p:spPr>
            <a:xfrm>
              <a:off x="147709" y="3087858"/>
              <a:ext cx="5202147" cy="296117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833307" y="2718526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5B9BD5"/>
                  </a:solidFill>
                  <a:latin typeface="Consolas" panose="020B0609020204030204" pitchFamily="49" charset="0"/>
                  <a:ea typeface="Simplicity" panose="02000603000000000000" pitchFamily="2" charset="0"/>
                </a:rPr>
                <a:t>app.component</a:t>
              </a:r>
              <a:endParaRPr lang="en-US" dirty="0">
                <a:solidFill>
                  <a:srgbClr val="5B9BD5"/>
                </a:solidFill>
                <a:latin typeface="Consolas" panose="020B0609020204030204" pitchFamily="49" charset="0"/>
                <a:ea typeface="Simplicity" panose="02000603000000000000" pitchFamily="2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58265" y="2680662"/>
            <a:ext cx="6630707" cy="3141485"/>
            <a:chOff x="5458265" y="2680662"/>
            <a:chExt cx="6630707" cy="314148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l="5977" t="21784"/>
            <a:stretch/>
          </p:blipFill>
          <p:spPr>
            <a:xfrm>
              <a:off x="5458265" y="3087858"/>
              <a:ext cx="6630707" cy="273428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858143" y="2680662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5B9BD5"/>
                  </a:solidFill>
                  <a:latin typeface="Consolas" panose="020B0609020204030204" pitchFamily="49" charset="0"/>
                  <a:ea typeface="Simplicity" panose="02000603000000000000" pitchFamily="2" charset="0"/>
                </a:rPr>
                <a:t>currency.service</a:t>
              </a:r>
              <a:endParaRPr lang="en-US" dirty="0">
                <a:solidFill>
                  <a:srgbClr val="5B9BD5"/>
                </a:solidFill>
                <a:latin typeface="Consolas" panose="020B0609020204030204" pitchFamily="49" charset="0"/>
                <a:ea typeface="Simplicity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27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NgModule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6850"/>
            <a:ext cx="10515600" cy="4710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Helps organize application or library into cohesive blocks of functionality</a:t>
            </a:r>
          </a:p>
          <a:p>
            <a:r>
              <a:rPr lang="en-US" dirty="0"/>
              <a:t>Declare what components, directives, and pipes (CDP’s) are used</a:t>
            </a:r>
          </a:p>
          <a:p>
            <a:r>
              <a:rPr lang="en-US" dirty="0"/>
              <a:t>Provide services at the root module level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2710946"/>
            <a:ext cx="12161520" cy="4136228"/>
            <a:chOff x="0" y="2710946"/>
            <a:chExt cx="12161520" cy="4136228"/>
          </a:xfrm>
        </p:grpSpPr>
        <p:grpSp>
          <p:nvGrpSpPr>
            <p:cNvPr id="4" name="Group 3"/>
            <p:cNvGrpSpPr/>
            <p:nvPr/>
          </p:nvGrpSpPr>
          <p:grpSpPr>
            <a:xfrm>
              <a:off x="0" y="2710946"/>
              <a:ext cx="12161520" cy="4136227"/>
              <a:chOff x="0" y="5071176"/>
              <a:chExt cx="12203572" cy="1786823"/>
            </a:xfrm>
          </p:grpSpPr>
          <p:sp>
            <p:nvSpPr>
              <p:cNvPr id="5" name="Rectangle 4"/>
              <p:cNvSpPr>
                <a:spLocks/>
              </p:cNvSpPr>
              <p:nvPr/>
            </p:nvSpPr>
            <p:spPr>
              <a:xfrm>
                <a:off x="0" y="5337797"/>
                <a:ext cx="12161520" cy="152020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1572" y="5071176"/>
                <a:ext cx="12192000" cy="274061"/>
              </a:xfrm>
              <a:prstGeom prst="rect">
                <a:avLst/>
              </a:prstGeom>
              <a:gradFill flip="none" rotWithShape="1">
                <a:gsLst>
                  <a:gs pos="38000">
                    <a:srgbClr val="020203">
                      <a:alpha val="52000"/>
                    </a:srgbClr>
                  </a:gs>
                  <a:gs pos="0">
                    <a:schemeClr val="tx1"/>
                  </a:gs>
                  <a:gs pos="100000">
                    <a:srgbClr val="1B252D">
                      <a:alpha val="18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>
              <a:spLocks/>
            </p:cNvSpPr>
            <p:nvPr/>
          </p:nvSpPr>
          <p:spPr>
            <a:xfrm>
              <a:off x="0" y="3345356"/>
              <a:ext cx="12161520" cy="3501818"/>
            </a:xfrm>
            <a:prstGeom prst="rect">
              <a:avLst/>
            </a:prstGeom>
            <a:noFill/>
          </p:spPr>
          <p:txBody>
            <a:bodyPr wrap="square" tIns="0" rIns="91440" rtlCol="0">
              <a:no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@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NgModule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({</a:t>
              </a:r>
            </a:p>
            <a:p>
              <a:endParaRPr lang="en-US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imports: [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FormsModule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, 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CommonModule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],</a:t>
              </a:r>
            </a:p>
            <a:p>
              <a:endParaRPr lang="en-US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declarations: [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ListComponent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, 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HoverColorDirective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],</a:t>
              </a:r>
            </a:p>
            <a:p>
              <a:endParaRPr lang="en-US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exports: [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ListComponent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],</a:t>
              </a:r>
            </a:p>
            <a:p>
              <a:endParaRPr lang="en-US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providers: [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ListService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]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	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})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export class 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CustomControlsModule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 {}</a:t>
              </a:r>
            </a:p>
          </p:txBody>
        </p:sp>
        <p:sp>
          <p:nvSpPr>
            <p:cNvPr id="8" name="Right Brace 7"/>
            <p:cNvSpPr/>
            <p:nvPr/>
          </p:nvSpPr>
          <p:spPr>
            <a:xfrm>
              <a:off x="5600700" y="3845248"/>
              <a:ext cx="257175" cy="374327"/>
            </a:xfrm>
            <a:prstGeom prst="righ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57875" y="3847745"/>
              <a:ext cx="4472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Simplicity" panose="02000603000000000000" pitchFamily="2" charset="0"/>
                  <a:ea typeface="Simplicity" panose="02000603000000000000" pitchFamily="2" charset="0"/>
                </a:rPr>
                <a:t>Modules used by any declared CDP’s, standalone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55247" y="4391827"/>
              <a:ext cx="3803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Simplicity" panose="02000603000000000000" pitchFamily="2" charset="0"/>
                  <a:ea typeface="Simplicity" panose="02000603000000000000" pitchFamily="2" charset="0"/>
                </a:rPr>
                <a:t>Declare any CDP’s used by this module  </a:t>
              </a:r>
            </a:p>
          </p:txBody>
        </p:sp>
        <p:sp>
          <p:nvSpPr>
            <p:cNvPr id="15" name="Right Brace 14"/>
            <p:cNvSpPr/>
            <p:nvPr/>
          </p:nvSpPr>
          <p:spPr>
            <a:xfrm>
              <a:off x="7398072" y="4399086"/>
              <a:ext cx="257175" cy="374327"/>
            </a:xfrm>
            <a:prstGeom prst="righ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Brace 15"/>
            <p:cNvSpPr/>
            <p:nvPr/>
          </p:nvSpPr>
          <p:spPr>
            <a:xfrm>
              <a:off x="4186237" y="4960576"/>
              <a:ext cx="257175" cy="374327"/>
            </a:xfrm>
            <a:prstGeom prst="righ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Brace 16"/>
            <p:cNvSpPr/>
            <p:nvPr/>
          </p:nvSpPr>
          <p:spPr>
            <a:xfrm>
              <a:off x="4057649" y="5482844"/>
              <a:ext cx="257175" cy="374327"/>
            </a:xfrm>
            <a:prstGeom prst="righ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43412" y="4965571"/>
              <a:ext cx="7085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Simplicity" panose="02000603000000000000" pitchFamily="2" charset="0"/>
                  <a:ea typeface="Simplicity" panose="02000603000000000000" pitchFamily="2" charset="0"/>
                </a:rPr>
                <a:t>All modules which will exported and made available to the importing module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4824" y="5487839"/>
              <a:ext cx="72799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Simplicity" panose="02000603000000000000" pitchFamily="2" charset="0"/>
                  <a:ea typeface="Simplicity" panose="02000603000000000000" pitchFamily="2" charset="0"/>
                </a:rPr>
                <a:t>Any services used by the declared modules; Will be added to the root DI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728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7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301" y="3148313"/>
            <a:ext cx="11081656" cy="91525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  <a:cs typeface="Segoe UI" panose="020B0502040204020203" pitchFamily="34" charset="0"/>
              </a:rPr>
              <a:t>ASP.NET Core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593" y="6380385"/>
            <a:ext cx="1614452" cy="30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4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41750"/>
          </a:xfrm>
        </p:spPr>
        <p:txBody>
          <a:bodyPr>
            <a:normAutofit/>
          </a:bodyPr>
          <a:lstStyle/>
          <a:p>
            <a:r>
              <a:rPr lang="en-US" dirty="0"/>
              <a:t>Built upon .NET Core, ASP.NET Core is a lean, cross-platform, open-source framework for building web and cloud applications</a:t>
            </a:r>
          </a:p>
          <a:p>
            <a:r>
              <a:rPr lang="en-US" dirty="0"/>
              <a:t>Supports C# and F#</a:t>
            </a:r>
          </a:p>
          <a:p>
            <a:r>
              <a:rPr lang="en-US" dirty="0"/>
              <a:t>All Features/Libraries via </a:t>
            </a:r>
            <a:r>
              <a:rPr lang="en-US" dirty="0" err="1"/>
              <a:t>NuGet</a:t>
            </a:r>
            <a:r>
              <a:rPr lang="en-US" dirty="0"/>
              <a:t> packages (similar to NPM)</a:t>
            </a:r>
          </a:p>
          <a:p>
            <a:r>
              <a:rPr lang="en-US" dirty="0"/>
              <a:t>Auto-Compiled Code</a:t>
            </a:r>
          </a:p>
          <a:p>
            <a:r>
              <a:rPr lang="en-US" dirty="0"/>
              <a:t>Native Dependency Injection</a:t>
            </a:r>
          </a:p>
          <a:p>
            <a:r>
              <a:rPr lang="en-US" dirty="0"/>
              <a:t>.NET Core and ASP.NET Core on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99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Dotnet</a:t>
            </a:r>
            <a:r>
              <a:rPr lang="en-US" dirty="0"/>
              <a:t> Core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49835" cy="3847660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dotnet</a:t>
            </a:r>
            <a:r>
              <a:rPr lang="en-US" dirty="0">
                <a:latin typeface="Consolas" panose="020B0609020204030204" pitchFamily="49" charset="0"/>
              </a:rPr>
              <a:t> new</a:t>
            </a:r>
          </a:p>
          <a:p>
            <a:pPr lvl="1"/>
            <a:r>
              <a:rPr lang="en-US" dirty="0"/>
              <a:t>creates a new project in the current directory</a:t>
            </a:r>
          </a:p>
          <a:p>
            <a:r>
              <a:rPr lang="en-US" dirty="0" err="1">
                <a:latin typeface="Consolas" panose="020B0609020204030204" pitchFamily="49" charset="0"/>
              </a:rPr>
              <a:t>dotnet</a:t>
            </a:r>
            <a:r>
              <a:rPr lang="en-US" dirty="0">
                <a:latin typeface="Consolas" panose="020B0609020204030204" pitchFamily="49" charset="0"/>
              </a:rPr>
              <a:t> restore</a:t>
            </a:r>
          </a:p>
          <a:p>
            <a:pPr lvl="1"/>
            <a:r>
              <a:rPr lang="en-US" dirty="0"/>
              <a:t>installs the required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  <a:p>
            <a:r>
              <a:rPr lang="en-US" dirty="0" err="1">
                <a:latin typeface="Consolas" panose="020B0609020204030204" pitchFamily="49" charset="0"/>
              </a:rPr>
              <a:t>dotnet</a:t>
            </a:r>
            <a:r>
              <a:rPr lang="en-US" dirty="0">
                <a:latin typeface="Consolas" panose="020B0609020204030204" pitchFamily="49" charset="0"/>
              </a:rPr>
              <a:t> run</a:t>
            </a:r>
          </a:p>
          <a:p>
            <a:pPr lvl="1"/>
            <a:r>
              <a:rPr lang="en-US" dirty="0"/>
              <a:t>starts the application</a:t>
            </a:r>
          </a:p>
          <a:p>
            <a:r>
              <a:rPr lang="en-US" dirty="0" err="1">
                <a:latin typeface="Consolas" panose="020B0609020204030204" pitchFamily="49" charset="0"/>
              </a:rPr>
              <a:t>yo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aspnet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Options for scaffolding .NET Core apps</a:t>
            </a:r>
          </a:p>
        </p:txBody>
      </p:sp>
      <p:pic>
        <p:nvPicPr>
          <p:cNvPr id="2050" name="Picture 2" descr="Image result for .net c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359" y="2942627"/>
            <a:ext cx="5117711" cy="337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10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ASP.NET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57060" cy="4351338"/>
          </a:xfrm>
        </p:spPr>
        <p:txBody>
          <a:bodyPr/>
          <a:lstStyle/>
          <a:p>
            <a:r>
              <a:rPr lang="en-US" dirty="0" err="1">
                <a:effectLst/>
                <a:latin typeface="Consolas" panose="020B0609020204030204" pitchFamily="49" charset="0"/>
              </a:rPr>
              <a:t>Project.json</a:t>
            </a:r>
            <a:endParaRPr lang="en-US" dirty="0"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effectLst/>
              </a:rPr>
              <a:t>Specify dependencies, configurations, frameworks used and their versions</a:t>
            </a:r>
          </a:p>
          <a:p>
            <a:r>
              <a:rPr lang="en-US" dirty="0" err="1">
                <a:effectLst/>
                <a:latin typeface="Consolas" panose="020B0609020204030204" pitchFamily="49" charset="0"/>
              </a:rPr>
              <a:t>Program.cs</a:t>
            </a:r>
            <a:endParaRPr lang="en-US" dirty="0"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effectLst/>
              </a:rPr>
              <a:t>Application’s entry point</a:t>
            </a:r>
          </a:p>
          <a:p>
            <a:pPr lvl="1"/>
            <a:r>
              <a:rPr lang="en-US" dirty="0">
                <a:effectLst/>
              </a:rPr>
              <a:t>Host is created and ran from here</a:t>
            </a:r>
          </a:p>
          <a:p>
            <a:r>
              <a:rPr lang="en-US" dirty="0" err="1">
                <a:effectLst/>
                <a:latin typeface="Consolas" panose="020B0609020204030204" pitchFamily="49" charset="0"/>
              </a:rPr>
              <a:t>Startup.cs</a:t>
            </a:r>
            <a:endParaRPr lang="en-US" dirty="0"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effectLst/>
              </a:rPr>
              <a:t>The configuration file for </a:t>
            </a:r>
            <a:r>
              <a:rPr lang="en-US" dirty="0" err="1">
                <a:effectLst/>
              </a:rPr>
              <a:t>ASP.Net</a:t>
            </a:r>
            <a:r>
              <a:rPr lang="en-US" dirty="0">
                <a:effectLst/>
              </a:rPr>
              <a:t> Core</a:t>
            </a:r>
          </a:p>
          <a:p>
            <a:pPr lvl="1"/>
            <a:r>
              <a:rPr lang="en-US" dirty="0">
                <a:effectLst/>
              </a:rPr>
              <a:t>Inject services</a:t>
            </a:r>
          </a:p>
          <a:p>
            <a:pPr lvl="1"/>
            <a:r>
              <a:rPr lang="en-US" dirty="0">
                <a:effectLst/>
              </a:rPr>
              <a:t>Configure services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908" y="1424940"/>
            <a:ext cx="3036892" cy="496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66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Adds services to a container in order to achieve loose coupling between objects and their dependencies</a:t>
            </a:r>
          </a:p>
          <a:p>
            <a:r>
              <a:rPr lang="en-US" dirty="0"/>
              <a:t>Constructor Injection</a:t>
            </a:r>
          </a:p>
          <a:p>
            <a:r>
              <a:rPr lang="en-US" dirty="0"/>
              <a:t>Service Types</a:t>
            </a:r>
          </a:p>
          <a:p>
            <a:pPr lvl="1"/>
            <a:r>
              <a:rPr lang="en-US" dirty="0"/>
              <a:t>Transient</a:t>
            </a:r>
          </a:p>
          <a:p>
            <a:pPr lvl="1"/>
            <a:r>
              <a:rPr lang="en-US" dirty="0"/>
              <a:t>Scoped</a:t>
            </a:r>
          </a:p>
          <a:p>
            <a:pPr lvl="1"/>
            <a:r>
              <a:rPr lang="en-US" dirty="0"/>
              <a:t>Singleton</a:t>
            </a:r>
          </a:p>
          <a:p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0" y="2124222"/>
            <a:ext cx="12192000" cy="4733778"/>
            <a:chOff x="0" y="2124222"/>
            <a:chExt cx="12192000" cy="4733778"/>
          </a:xfrm>
        </p:grpSpPr>
        <p:grpSp>
          <p:nvGrpSpPr>
            <p:cNvPr id="22" name="Group 21"/>
            <p:cNvGrpSpPr/>
            <p:nvPr/>
          </p:nvGrpSpPr>
          <p:grpSpPr>
            <a:xfrm>
              <a:off x="0" y="2124222"/>
              <a:ext cx="12192000" cy="4733778"/>
              <a:chOff x="15239" y="2242271"/>
              <a:chExt cx="12176761" cy="4615729"/>
            </a:xfrm>
          </p:grpSpPr>
          <p:sp>
            <p:nvSpPr>
              <p:cNvPr id="36" name="Rectangle 35"/>
              <p:cNvSpPr>
                <a:spLocks/>
              </p:cNvSpPr>
              <p:nvPr/>
            </p:nvSpPr>
            <p:spPr>
              <a:xfrm>
                <a:off x="15239" y="2529401"/>
                <a:ext cx="12176759" cy="43285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5240" y="2242271"/>
                <a:ext cx="12176760" cy="287130"/>
              </a:xfrm>
              <a:prstGeom prst="rect">
                <a:avLst/>
              </a:prstGeom>
              <a:gradFill flip="none" rotWithShape="1">
                <a:gsLst>
                  <a:gs pos="47000">
                    <a:schemeClr val="tx1">
                      <a:lumMod val="85000"/>
                      <a:lumOff val="15000"/>
                      <a:alpha val="50000"/>
                    </a:schemeClr>
                  </a:gs>
                  <a:gs pos="8000">
                    <a:schemeClr val="tx1"/>
                  </a:gs>
                  <a:gs pos="100000">
                    <a:schemeClr val="tx1">
                      <a:lumMod val="50000"/>
                      <a:lumOff val="50000"/>
                      <a:alpha val="9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2853527" y="2796647"/>
              <a:ext cx="9338469" cy="4038417"/>
            </a:xfrm>
            <a:prstGeom prst="rect">
              <a:avLst/>
            </a:prstGeom>
            <a:noFill/>
          </p:spPr>
          <p:txBody>
            <a:bodyPr wrap="square" tIns="0" rIns="91440" rtlCol="0">
              <a:no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Public void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ConfigureServices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IServiceCollection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 services) {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services.AddCors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services.AddMvcCore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().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AddJsonFormatters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services.AddScoped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dirty="0" err="1">
                  <a:solidFill>
                    <a:srgbClr val="00CC99"/>
                  </a:solidFill>
                  <a:latin typeface="Consolas" panose="020B0609020204030204" pitchFamily="49" charset="0"/>
                </a:rPr>
                <a:t>PetService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&gt;();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services.AddSingleton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dirty="0" err="1">
                  <a:solidFill>
                    <a:srgbClr val="00CC99"/>
                  </a:solidFill>
                  <a:latin typeface="Consolas" panose="020B0609020204030204" pitchFamily="49" charset="0"/>
                </a:rPr>
                <a:t>UtilityService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&gt;();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Public void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Configure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IApplicationBuilder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 app, …) {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app.UseCors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cors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 =&gt; 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cors.WithOrigins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  <a:hlinkClick r:id="rId2"/>
                </a:rPr>
                <a:t>http://localhost:4200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	.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AllowAnyHeader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().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AllowAnyMethod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());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app.UseMvc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413817" y="3541008"/>
              <a:ext cx="2508061" cy="2078732"/>
              <a:chOff x="660329" y="3563944"/>
              <a:chExt cx="2504926" cy="207873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660329" y="3563944"/>
                <a:ext cx="25049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  <a:latin typeface="Simplicity" panose="02000603000000000000" pitchFamily="2" charset="0"/>
                    <a:ea typeface="Simplicity" panose="02000603000000000000" pitchFamily="2" charset="0"/>
                  </a:rPr>
                  <a:t>Register Services</a:t>
                </a:r>
                <a:endParaRPr lang="en-US" dirty="0">
                  <a:solidFill>
                    <a:schemeClr val="accent1"/>
                  </a:solidFill>
                  <a:latin typeface="Consolas" panose="020B0609020204030204" pitchFamily="49" charset="0"/>
                  <a:ea typeface="Simplicity" panose="02000603000000000000" pitchFamily="2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318519" y="5273344"/>
                <a:ext cx="145511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  <a:latin typeface="Simplicity" panose="02000603000000000000" pitchFamily="2" charset="0"/>
                    <a:ea typeface="Simplicity" panose="02000603000000000000" pitchFamily="2" charset="0"/>
                  </a:rPr>
                  <a:t>Use Services</a:t>
                </a:r>
              </a:p>
            </p:txBody>
          </p:sp>
        </p:grpSp>
        <p:sp>
          <p:nvSpPr>
            <p:cNvPr id="30" name="Right Brace 29"/>
            <p:cNvSpPr/>
            <p:nvPr/>
          </p:nvSpPr>
          <p:spPr>
            <a:xfrm rot="10800000">
              <a:off x="2529771" y="4693186"/>
              <a:ext cx="609923" cy="1483776"/>
            </a:xfrm>
            <a:prstGeom prst="righ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ight Brace 37"/>
            <p:cNvSpPr/>
            <p:nvPr/>
          </p:nvSpPr>
          <p:spPr>
            <a:xfrm rot="10800000">
              <a:off x="2524839" y="2773711"/>
              <a:ext cx="609923" cy="1772239"/>
            </a:xfrm>
            <a:prstGeom prst="righ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841968" y="2404378"/>
              <a:ext cx="2508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/>
                  </a:solidFill>
                  <a:latin typeface="Consolas" panose="020B0609020204030204" pitchFamily="49" charset="0"/>
                  <a:ea typeface="Simplicity" panose="02000603000000000000" pitchFamily="2" charset="0"/>
                </a:rPr>
                <a:t>Startup.cs</a:t>
              </a:r>
              <a:endParaRPr lang="en-US" dirty="0">
                <a:solidFill>
                  <a:schemeClr val="accent1"/>
                </a:solidFill>
                <a:latin typeface="Consolas" panose="020B0609020204030204" pitchFamily="49" charset="0"/>
                <a:ea typeface="Simplicity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453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568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Classes that handle browser requests and retrieves model data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-205091" y="2124222"/>
            <a:ext cx="12397091" cy="4733778"/>
            <a:chOff x="-205091" y="2124222"/>
            <a:chExt cx="12397091" cy="4733778"/>
          </a:xfrm>
        </p:grpSpPr>
        <p:grpSp>
          <p:nvGrpSpPr>
            <p:cNvPr id="58" name="Group 57"/>
            <p:cNvGrpSpPr/>
            <p:nvPr/>
          </p:nvGrpSpPr>
          <p:grpSpPr>
            <a:xfrm>
              <a:off x="0" y="2124222"/>
              <a:ext cx="12192000" cy="4733778"/>
              <a:chOff x="15239" y="2242271"/>
              <a:chExt cx="12176761" cy="4615729"/>
            </a:xfrm>
          </p:grpSpPr>
          <p:sp>
            <p:nvSpPr>
              <p:cNvPr id="51" name="Rectangle 50"/>
              <p:cNvSpPr>
                <a:spLocks/>
              </p:cNvSpPr>
              <p:nvPr/>
            </p:nvSpPr>
            <p:spPr>
              <a:xfrm>
                <a:off x="15239" y="2529401"/>
                <a:ext cx="12176759" cy="43285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5240" y="2242271"/>
                <a:ext cx="12176760" cy="287130"/>
              </a:xfrm>
              <a:prstGeom prst="rect">
                <a:avLst/>
              </a:prstGeom>
              <a:gradFill flip="none" rotWithShape="1">
                <a:gsLst>
                  <a:gs pos="47000">
                    <a:schemeClr val="tx1">
                      <a:lumMod val="85000"/>
                      <a:lumOff val="15000"/>
                      <a:alpha val="50000"/>
                    </a:schemeClr>
                  </a:gs>
                  <a:gs pos="8000">
                    <a:schemeClr val="tx1"/>
                  </a:gs>
                  <a:gs pos="100000">
                    <a:schemeClr val="tx1">
                      <a:lumMod val="50000"/>
                      <a:lumOff val="50000"/>
                      <a:alpha val="9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0" name="TextBox 29"/>
            <p:cNvSpPr txBox="1">
              <a:spLocks/>
            </p:cNvSpPr>
            <p:nvPr/>
          </p:nvSpPr>
          <p:spPr>
            <a:xfrm>
              <a:off x="2870015" y="2442229"/>
              <a:ext cx="9321982" cy="4392835"/>
            </a:xfrm>
            <a:prstGeom prst="rect">
              <a:avLst/>
            </a:prstGeom>
            <a:noFill/>
          </p:spPr>
          <p:txBody>
            <a:bodyPr wrap="square" tIns="0" rIns="91440" rtlCol="0">
              <a:no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[</a:t>
              </a:r>
              <a:r>
                <a:rPr lang="en-US" dirty="0">
                  <a:solidFill>
                    <a:srgbClr val="00CC99"/>
                  </a:solidFill>
                  <a:latin typeface="Consolas" panose="020B0609020204030204" pitchFamily="49" charset="0"/>
                </a:rPr>
                <a:t>Route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(“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api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/[controller]”)</a:t>
              </a:r>
            </a:p>
            <a:p>
              <a:endParaRPr lang="en-US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public class </a:t>
              </a:r>
              <a:r>
                <a:rPr lang="en-US" dirty="0" err="1">
                  <a:solidFill>
                    <a:srgbClr val="00CC99"/>
                  </a:solidFill>
                  <a:latin typeface="Consolas" panose="020B0609020204030204" pitchFamily="49" charset="0"/>
                </a:rPr>
                <a:t>PetsController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 : </a:t>
              </a:r>
              <a:r>
                <a:rPr lang="en-US" dirty="0">
                  <a:solidFill>
                    <a:srgbClr val="00CC99"/>
                  </a:solidFill>
                  <a:latin typeface="Consolas" panose="020B0609020204030204" pitchFamily="49" charset="0"/>
                </a:rPr>
                <a:t>Controller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 {</a:t>
              </a:r>
            </a:p>
            <a:p>
              <a:endParaRPr lang="en-US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private 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readonly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PetService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 _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petService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;</a:t>
              </a:r>
            </a:p>
            <a:p>
              <a:endParaRPr lang="en-US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public 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PetsController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00CC99"/>
                  </a:solidFill>
                  <a:latin typeface="Consolas" panose="020B0609020204030204" pitchFamily="49" charset="0"/>
                </a:rPr>
                <a:t>PetService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petService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	_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petService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 = 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petService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}</a:t>
              </a:r>
            </a:p>
            <a:p>
              <a:endParaRPr lang="en-US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[</a:t>
              </a:r>
              <a:r>
                <a:rPr lang="en-US" dirty="0" err="1">
                  <a:solidFill>
                    <a:srgbClr val="00CC99"/>
                  </a:solidFill>
                  <a:latin typeface="Consolas" panose="020B0609020204030204" pitchFamily="49" charset="0"/>
                </a:rPr>
                <a:t>HttpGet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(“{</a:t>
              </a:r>
              <a:r>
                <a:rPr lang="en-US" dirty="0" err="1">
                  <a:solidFill>
                    <a:srgbClr val="00CC99"/>
                  </a:solidFill>
                  <a:latin typeface="Consolas" panose="020B0609020204030204" pitchFamily="49" charset="0"/>
                </a:rPr>
                <a:t>animalId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}”)]</a:t>
              </a:r>
            </a:p>
            <a:p>
              <a:endParaRPr lang="en-US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public List&lt;</a:t>
              </a:r>
              <a:r>
                <a:rPr lang="en-US" dirty="0">
                  <a:solidFill>
                    <a:srgbClr val="009999"/>
                  </a:solidFill>
                  <a:latin typeface="Consolas" panose="020B0609020204030204" pitchFamily="49" charset="0"/>
                </a:rPr>
                <a:t>Pet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&gt; Get(long </a:t>
              </a:r>
              <a:r>
                <a:rPr lang="en-US" dirty="0" err="1">
                  <a:solidFill>
                    <a:srgbClr val="00CC99"/>
                  </a:solidFill>
                  <a:latin typeface="Consolas" panose="020B0609020204030204" pitchFamily="49" charset="0"/>
                </a:rPr>
                <a:t>animalId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, bool </a:t>
              </a:r>
              <a:r>
                <a:rPr lang="en-US" dirty="0" err="1">
                  <a:solidFill>
                    <a:srgbClr val="00CC99"/>
                  </a:solidFill>
                  <a:latin typeface="Consolas" panose="020B0609020204030204" pitchFamily="49" charset="0"/>
                </a:rPr>
                <a:t>isForSale</a:t>
              </a:r>
              <a:r>
                <a:rPr lang="en-US" dirty="0">
                  <a:solidFill>
                    <a:srgbClr val="00CC99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= false) {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	return _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petService.GetPets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animalId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: 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animalId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, 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isForSale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}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-205091" y="2250622"/>
              <a:ext cx="3967838" cy="3828915"/>
              <a:chOff x="42195" y="2273558"/>
              <a:chExt cx="3962879" cy="3828915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370476" y="2273558"/>
                <a:ext cx="250492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  <a:latin typeface="Simplicity" panose="02000603000000000000" pitchFamily="2" charset="0"/>
                    <a:ea typeface="Simplicity" panose="02000603000000000000" pitchFamily="2" charset="0"/>
                  </a:rPr>
                  <a:t>Route Template</a:t>
                </a:r>
              </a:p>
              <a:p>
                <a:pPr algn="ctr"/>
                <a:r>
                  <a:rPr lang="en-US" sz="1200" dirty="0">
                    <a:solidFill>
                      <a:schemeClr val="accent1"/>
                    </a:solidFill>
                    <a:latin typeface="Consolas" panose="020B0609020204030204" pitchFamily="49" charset="0"/>
                    <a:ea typeface="Simplicity" panose="02000603000000000000" pitchFamily="2" charset="0"/>
                  </a:rPr>
                  <a:t>http://myapp/api/pets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740793" y="4082812"/>
                <a:ext cx="1917971" cy="376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  <a:latin typeface="Simplicity" panose="02000603000000000000" pitchFamily="2" charset="0"/>
                    <a:ea typeface="Simplicity" panose="02000603000000000000" pitchFamily="2" charset="0"/>
                  </a:rPr>
                  <a:t>Constructor Injection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2195" y="4950096"/>
                <a:ext cx="3962879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  <a:latin typeface="Simplicity" panose="02000603000000000000" pitchFamily="2" charset="0"/>
                    <a:ea typeface="Simplicity" panose="02000603000000000000" pitchFamily="2" charset="0"/>
                  </a:rPr>
                  <a:t>HTTP Verb</a:t>
                </a:r>
              </a:p>
              <a:p>
                <a:pPr algn="ctr"/>
                <a:r>
                  <a:rPr lang="en-US" sz="1200" dirty="0">
                    <a:solidFill>
                      <a:schemeClr val="accent1"/>
                    </a:solidFill>
                    <a:latin typeface="Consolas" panose="020B0609020204030204" pitchFamily="49" charset="0"/>
                    <a:ea typeface="Simplicity" panose="02000603000000000000" pitchFamily="2" charset="0"/>
                  </a:rPr>
                  <a:t>http://myapp/api/pets/4?isForSale=true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58792" y="2981681"/>
                <a:ext cx="27333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  <a:latin typeface="Simplicity" panose="02000603000000000000" pitchFamily="2" charset="0"/>
                    <a:ea typeface="Simplicity" panose="02000603000000000000" pitchFamily="2" charset="0"/>
                  </a:rPr>
                  <a:t>Inherit Controller base class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186952" y="5733141"/>
                <a:ext cx="270644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  <a:latin typeface="Simplicity" panose="02000603000000000000" pitchFamily="2" charset="0"/>
                    <a:ea typeface="Simplicity" panose="02000603000000000000" pitchFamily="2" charset="0"/>
                  </a:rPr>
                  <a:t>Query String Parameters</a:t>
                </a: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2508064" y="2442229"/>
              <a:ext cx="1517866" cy="3637307"/>
              <a:chOff x="3905513" y="2455306"/>
              <a:chExt cx="1515969" cy="3637307"/>
            </a:xfrm>
          </p:grpSpPr>
          <p:sp>
            <p:nvSpPr>
              <p:cNvPr id="31" name="Right Brace 30"/>
              <p:cNvSpPr/>
              <p:nvPr/>
            </p:nvSpPr>
            <p:spPr>
              <a:xfrm rot="10800000">
                <a:off x="3905514" y="2455306"/>
                <a:ext cx="609161" cy="330883"/>
              </a:xfrm>
              <a:prstGeom prst="rightBrac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ight Brace 53"/>
              <p:cNvSpPr/>
              <p:nvPr/>
            </p:nvSpPr>
            <p:spPr>
              <a:xfrm rot="10800000">
                <a:off x="3905513" y="2991706"/>
                <a:ext cx="609161" cy="330883"/>
              </a:xfrm>
              <a:prstGeom prst="rightBrac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ight Brace 54"/>
              <p:cNvSpPr/>
              <p:nvPr/>
            </p:nvSpPr>
            <p:spPr>
              <a:xfrm rot="10800000">
                <a:off x="4812321" y="5190801"/>
                <a:ext cx="609161" cy="330883"/>
              </a:xfrm>
              <a:prstGeom prst="rightBrac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ight Brace 55"/>
              <p:cNvSpPr/>
              <p:nvPr/>
            </p:nvSpPr>
            <p:spPr>
              <a:xfrm rot="10800000">
                <a:off x="4812321" y="4099206"/>
                <a:ext cx="609161" cy="330883"/>
              </a:xfrm>
              <a:prstGeom prst="rightBrac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ight Brace 56"/>
              <p:cNvSpPr/>
              <p:nvPr/>
            </p:nvSpPr>
            <p:spPr>
              <a:xfrm rot="10800000">
                <a:off x="4812321" y="5761730"/>
                <a:ext cx="609161" cy="330883"/>
              </a:xfrm>
              <a:prstGeom prst="rightBrac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087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7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301" y="3148313"/>
            <a:ext cx="11081656" cy="91525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  <a:cs typeface="Segoe UI" panose="020B0502040204020203" pitchFamily="34" charset="0"/>
              </a:rPr>
              <a:t>Angular CLI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593" y="6380385"/>
            <a:ext cx="1614452" cy="30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9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is the Angular CLI?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5619750" cy="3340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Provides a set of commands which enable you to:</a:t>
            </a:r>
          </a:p>
          <a:p>
            <a:r>
              <a:rPr lang="en-US" dirty="0"/>
              <a:t>Scaffold a new app</a:t>
            </a:r>
          </a:p>
          <a:p>
            <a:r>
              <a:rPr lang="en-US" dirty="0"/>
              <a:t>Scaffold the building blocks</a:t>
            </a:r>
          </a:p>
          <a:p>
            <a:r>
              <a:rPr lang="en-US" dirty="0"/>
              <a:t>Run the application</a:t>
            </a:r>
          </a:p>
          <a:p>
            <a:r>
              <a:rPr lang="en-US" dirty="0"/>
              <a:t>Build the application</a:t>
            </a:r>
          </a:p>
          <a:p>
            <a:r>
              <a:rPr lang="en-US" dirty="0"/>
              <a:t>Deploy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5102027"/>
            <a:ext cx="7629525" cy="149542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239853"/>
              </p:ext>
            </p:extLst>
          </p:nvPr>
        </p:nvGraphicFramePr>
        <p:xfrm>
          <a:off x="7008343" y="1503114"/>
          <a:ext cx="4571067" cy="3108780"/>
        </p:xfrm>
        <a:graphic>
          <a:graphicData uri="http://schemas.openxmlformats.org/drawingml/2006/table">
            <a:tbl>
              <a:tblPr/>
              <a:tblGrid>
                <a:gridCol w="1218952">
                  <a:extLst>
                    <a:ext uri="{9D8B030D-6E8A-4147-A177-3AD203B41FA5}">
                      <a16:colId xmlns:a16="http://schemas.microsoft.com/office/drawing/2014/main" val="3163152446"/>
                    </a:ext>
                  </a:extLst>
                </a:gridCol>
                <a:gridCol w="3352115">
                  <a:extLst>
                    <a:ext uri="{9D8B030D-6E8A-4147-A177-3AD203B41FA5}">
                      <a16:colId xmlns:a16="http://schemas.microsoft.com/office/drawing/2014/main" val="3381113532"/>
                    </a:ext>
                  </a:extLst>
                </a:gridCol>
              </a:tblGrid>
              <a:tr h="345369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Scaffold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Usage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262681"/>
                  </a:ext>
                </a:extLst>
              </a:tr>
              <a:tr h="34536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Component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ng g component my-new-component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316662"/>
                  </a:ext>
                </a:extLst>
              </a:tr>
              <a:tr h="345369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Directive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ng g directive my-new-directive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385438"/>
                  </a:ext>
                </a:extLst>
              </a:tr>
              <a:tr h="34536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Pipe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ng g pipe my-new-pipe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591205"/>
                  </a:ext>
                </a:extLst>
              </a:tr>
              <a:tr h="34536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Service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ng g service my-new-service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375693"/>
                  </a:ext>
                </a:extLst>
              </a:tr>
              <a:tr h="34536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Class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ng g class my-new-class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592684"/>
                  </a:ext>
                </a:extLst>
              </a:tr>
              <a:tr h="34536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Interface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ng g interface my-new-interface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92303"/>
                  </a:ext>
                </a:extLst>
              </a:tr>
              <a:tr h="34536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Enum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ng g </a:t>
                      </a:r>
                      <a:r>
                        <a:rPr lang="en-US" sz="1600" dirty="0" err="1">
                          <a:effectLst/>
                        </a:rPr>
                        <a:t>enum</a:t>
                      </a:r>
                      <a:r>
                        <a:rPr lang="en-US" sz="1600" dirty="0">
                          <a:effectLst/>
                        </a:rPr>
                        <a:t> my-new-</a:t>
                      </a:r>
                      <a:r>
                        <a:rPr lang="en-US" sz="1600" dirty="0" err="1">
                          <a:effectLst/>
                        </a:rPr>
                        <a:t>enum</a:t>
                      </a:r>
                      <a:endParaRPr lang="en-US" sz="1600" dirty="0">
                        <a:effectLst/>
                      </a:endParaRP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67058"/>
                  </a:ext>
                </a:extLst>
              </a:tr>
              <a:tr h="34536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Module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ng g module my-module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590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0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NG2 with the Angular CLI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20068" cy="4737100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ng new &lt;app-name&gt;</a:t>
            </a:r>
          </a:p>
          <a:p>
            <a:pPr lvl="1"/>
            <a:r>
              <a:rPr lang="en-US" dirty="0"/>
              <a:t>Creates new directory and creates the app scaffolding inside the new directory</a:t>
            </a:r>
          </a:p>
          <a:p>
            <a:r>
              <a:rPr lang="en-US" dirty="0">
                <a:latin typeface="Consolas" panose="020B0609020204030204" pitchFamily="49" charset="0"/>
              </a:rPr>
              <a:t>ng serve</a:t>
            </a:r>
          </a:p>
          <a:p>
            <a:pPr lvl="1"/>
            <a:r>
              <a:rPr lang="en-US" dirty="0"/>
              <a:t>Runs the application in memory via </a:t>
            </a:r>
            <a:r>
              <a:rPr lang="en-US" dirty="0" err="1"/>
              <a:t>LiveReload</a:t>
            </a:r>
            <a:r>
              <a:rPr lang="en-US" dirty="0"/>
              <a:t> server</a:t>
            </a:r>
          </a:p>
          <a:p>
            <a:r>
              <a:rPr lang="en-US" dirty="0">
                <a:latin typeface="Consolas" panose="020B0609020204030204" pitchFamily="49" charset="0"/>
              </a:rPr>
              <a:t>ng build</a:t>
            </a:r>
          </a:p>
          <a:p>
            <a:pPr lvl="1"/>
            <a:r>
              <a:rPr lang="en-US" dirty="0"/>
              <a:t>Compiles the application and copies the output to the `</a:t>
            </a:r>
            <a:r>
              <a:rPr lang="en-US" dirty="0" err="1"/>
              <a:t>dist</a:t>
            </a:r>
            <a:r>
              <a:rPr lang="en-US" dirty="0"/>
              <a:t>` directory</a:t>
            </a:r>
          </a:p>
          <a:p>
            <a:r>
              <a:rPr lang="en-US" dirty="0">
                <a:latin typeface="Consolas" panose="020B0609020204030204" pitchFamily="49" charset="0"/>
              </a:rPr>
              <a:t>ng </a:t>
            </a:r>
            <a:r>
              <a:rPr lang="en-US" dirty="0" err="1">
                <a:latin typeface="Consolas" panose="020B0609020204030204" pitchFamily="49" charset="0"/>
              </a:rPr>
              <a:t>github-pages:deploy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Builds the app, setups a GitHub repo, publishes to the GitHub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268" y="762643"/>
            <a:ext cx="3904835" cy="538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3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7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301" y="3148313"/>
            <a:ext cx="11081656" cy="91525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  <a:cs typeface="Segoe UI" panose="020B0502040204020203" pitchFamily="34" charset="0"/>
              </a:rPr>
              <a:t>Angular 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593" y="6380385"/>
            <a:ext cx="1614452" cy="30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4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Angular 2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276"/>
            <a:ext cx="4454641" cy="3954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 source, front-end framework for developing Single Page Application (SPA’s)</a:t>
            </a:r>
          </a:p>
          <a:p>
            <a:r>
              <a:rPr lang="en-US" dirty="0"/>
              <a:t>Supports </a:t>
            </a:r>
            <a:r>
              <a:rPr lang="en-US" dirty="0" err="1"/>
              <a:t>TypeScript</a:t>
            </a:r>
            <a:r>
              <a:rPr lang="en-US" dirty="0"/>
              <a:t>, Dart, or JavaScript</a:t>
            </a:r>
          </a:p>
          <a:p>
            <a:r>
              <a:rPr lang="en-US" dirty="0"/>
              <a:t>Component-based architecture</a:t>
            </a:r>
          </a:p>
          <a:p>
            <a:r>
              <a:rPr lang="en-US" dirty="0"/>
              <a:t>Up to 5x faster than AngularJS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473428" y="758917"/>
            <a:ext cx="6603856" cy="5621859"/>
            <a:chOff x="5473428" y="758917"/>
            <a:chExt cx="6603856" cy="562185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73428" y="758917"/>
              <a:ext cx="6603856" cy="562185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726680" y="1812276"/>
              <a:ext cx="1441682" cy="257283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pet-</a:t>
              </a:r>
              <a:r>
                <a:rPr lang="en-US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card.component</a:t>
              </a:r>
              <a:endPara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260692" y="1812275"/>
              <a:ext cx="1441682" cy="257283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Simplicity" panose="02000603000000000000" pitchFamily="2" charset="0"/>
                </a:rPr>
                <a:t>pet-</a:t>
              </a:r>
              <a:r>
                <a:rPr lang="en-US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Simplicity" panose="02000603000000000000" pitchFamily="2" charset="0"/>
                </a:rPr>
                <a:t>card.component</a:t>
              </a:r>
              <a:endPara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Simplicity" panose="02000603000000000000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584778" y="1214750"/>
              <a:ext cx="1583583" cy="475938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pet.options</a:t>
              </a:r>
              <a:endPara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481461" y="758918"/>
              <a:ext cx="6595823" cy="33424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app.component</a:t>
              </a:r>
              <a:endPara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81461" y="1093162"/>
              <a:ext cx="6595823" cy="528761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Browse-</a:t>
              </a:r>
              <a:r>
                <a:rPr lang="en-US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pets.component</a:t>
              </a:r>
              <a:endPara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949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Binding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853440" y="1424294"/>
            <a:ext cx="10515600" cy="993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binding is the mechanism for coordinating what users see with the component’s data values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5239" y="2242271"/>
            <a:ext cx="12194764" cy="4615729"/>
            <a:chOff x="15239" y="2242271"/>
            <a:chExt cx="12194764" cy="4615729"/>
          </a:xfrm>
        </p:grpSpPr>
        <p:grpSp>
          <p:nvGrpSpPr>
            <p:cNvPr id="54" name="Group 53"/>
            <p:cNvGrpSpPr/>
            <p:nvPr/>
          </p:nvGrpSpPr>
          <p:grpSpPr>
            <a:xfrm>
              <a:off x="15239" y="2242271"/>
              <a:ext cx="12176761" cy="4615729"/>
              <a:chOff x="0" y="2242271"/>
              <a:chExt cx="12192001" cy="4615729"/>
            </a:xfrm>
          </p:grpSpPr>
          <p:sp>
            <p:nvSpPr>
              <p:cNvPr id="6" name="Rectangle 5"/>
              <p:cNvSpPr>
                <a:spLocks/>
              </p:cNvSpPr>
              <p:nvPr/>
            </p:nvSpPr>
            <p:spPr>
              <a:xfrm>
                <a:off x="0" y="2529401"/>
                <a:ext cx="12191999" cy="43285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" y="2242271"/>
                <a:ext cx="12192000" cy="287130"/>
              </a:xfrm>
              <a:prstGeom prst="rect">
                <a:avLst/>
              </a:prstGeom>
              <a:gradFill flip="none" rotWithShape="1">
                <a:gsLst>
                  <a:gs pos="47000">
                    <a:schemeClr val="tx1">
                      <a:lumMod val="85000"/>
                      <a:lumOff val="15000"/>
                      <a:alpha val="50000"/>
                    </a:schemeClr>
                  </a:gs>
                  <a:gs pos="8000">
                    <a:schemeClr val="tx1"/>
                  </a:gs>
                  <a:gs pos="100000">
                    <a:schemeClr val="tx1">
                      <a:lumMod val="50000"/>
                      <a:lumOff val="50000"/>
                      <a:alpha val="9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972088" y="2641058"/>
              <a:ext cx="11237915" cy="4125566"/>
              <a:chOff x="972088" y="2641058"/>
              <a:chExt cx="11237915" cy="4125566"/>
            </a:xfrm>
          </p:grpSpPr>
          <p:sp>
            <p:nvSpPr>
              <p:cNvPr id="8" name="TextBox 7"/>
              <p:cNvSpPr txBox="1">
                <a:spLocks/>
              </p:cNvSpPr>
              <p:nvPr/>
            </p:nvSpPr>
            <p:spPr>
              <a:xfrm>
                <a:off x="4269921" y="2793387"/>
                <a:ext cx="7940082" cy="3820995"/>
              </a:xfrm>
              <a:prstGeom prst="rect">
                <a:avLst/>
              </a:prstGeom>
              <a:noFill/>
            </p:spPr>
            <p:txBody>
              <a:bodyPr wrap="square" tIns="0" rIns="91440" rtlCol="0">
                <a:no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&lt;input type=“text” value=“Levi”&gt;</a:t>
                </a:r>
              </a:p>
              <a:p>
                <a:endParaRPr lang="en-US" sz="16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endParaRPr lang="en-US" sz="16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{{person.name + </a:t>
                </a:r>
                <a:r>
                  <a:rPr lang="en-US" sz="16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‘ is ’ </a:t>
                </a:r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+ </a:t>
                </a:r>
                <a:r>
                  <a:rPr lang="en-US" sz="1600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getAge</a:t>
                </a:r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sz="1600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person.birthday</a:t>
                </a:r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)}}</a:t>
                </a:r>
              </a:p>
              <a:p>
                <a:endParaRPr lang="en-US" sz="16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&lt;input [value]=“person.name”&gt;</a:t>
                </a:r>
              </a:p>
              <a:p>
                <a:endParaRPr lang="en-US" sz="16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endParaRPr lang="en-US" sz="16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endParaRPr lang="en-US" sz="16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&lt;input (input)=“name=$</a:t>
                </a:r>
                <a:r>
                  <a:rPr lang="en-US" sz="1600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event.target.value</a:t>
                </a:r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”&gt;</a:t>
                </a:r>
              </a:p>
              <a:p>
                <a:endParaRPr lang="en-US" sz="16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endParaRPr lang="en-US" sz="16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&lt;input [(</a:t>
                </a:r>
                <a:r>
                  <a:rPr lang="en-US" sz="1600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ngModel</a:t>
                </a:r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)]=“name”&gt;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&lt;input [</a:t>
                </a:r>
                <a:r>
                  <a:rPr lang="en-US" sz="1600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ngModel</a:t>
                </a:r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]=“name” (</a:t>
                </a:r>
                <a:r>
                  <a:rPr lang="en-US" sz="1600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ngModelChange</a:t>
                </a:r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)=“name=$</a:t>
                </a:r>
                <a:r>
                  <a:rPr lang="en-US" sz="1600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event.target.value</a:t>
                </a:r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”&gt;</a:t>
                </a:r>
              </a:p>
              <a:p>
                <a:endParaRPr lang="en-US" sz="16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&lt;input [value]=“name” (input)=“name=$</a:t>
                </a:r>
                <a:r>
                  <a:rPr lang="en-US" sz="1600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event.target.value</a:t>
                </a:r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”&gt;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1613549" y="2641058"/>
                <a:ext cx="2254359" cy="3973324"/>
                <a:chOff x="477829" y="2591122"/>
                <a:chExt cx="2261207" cy="397332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477830" y="2591122"/>
                  <a:ext cx="226120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1"/>
                      </a:solidFill>
                      <a:latin typeface="Simplicity" panose="02000603000000000000" pitchFamily="2" charset="0"/>
                      <a:ea typeface="Simplicity" panose="02000603000000000000" pitchFamily="2" charset="0"/>
                    </a:rPr>
                    <a:t>One-Time Initialization</a:t>
                  </a:r>
                </a:p>
                <a:p>
                  <a:pPr algn="ctr"/>
                  <a:r>
                    <a:rPr lang="en-US" dirty="0">
                      <a:solidFill>
                        <a:schemeClr val="accent1"/>
                      </a:solidFill>
                      <a:latin typeface="Simplicity" panose="02000603000000000000" pitchFamily="2" charset="0"/>
                      <a:ea typeface="Simplicity" panose="02000603000000000000" pitchFamily="2" charset="0"/>
                    </a:rPr>
                    <a:t>This is not data binding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477829" y="4624452"/>
                  <a:ext cx="2261207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1"/>
                      </a:solidFill>
                      <a:latin typeface="Simplicity" panose="02000603000000000000" pitchFamily="2" charset="0"/>
                      <a:ea typeface="Simplicity" panose="02000603000000000000" pitchFamily="2" charset="0"/>
                    </a:rPr>
                    <a:t>Event Binding</a:t>
                  </a:r>
                </a:p>
                <a:p>
                  <a:pPr algn="ctr"/>
                  <a:r>
                    <a:rPr lang="en-US" dirty="0">
                      <a:solidFill>
                        <a:schemeClr val="accent1"/>
                      </a:solidFill>
                      <a:latin typeface="Simplicity" panose="02000603000000000000" pitchFamily="2" charset="0"/>
                      <a:ea typeface="Simplicity" panose="02000603000000000000" pitchFamily="2" charset="0"/>
                    </a:rPr>
                    <a:t>One-Way from view to data source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477829" y="5641116"/>
                  <a:ext cx="2261207" cy="9233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1"/>
                      </a:solidFill>
                      <a:latin typeface="Simplicity" panose="02000603000000000000" pitchFamily="2" charset="0"/>
                      <a:ea typeface="Simplicity" panose="02000603000000000000" pitchFamily="2" charset="0"/>
                    </a:rPr>
                    <a:t>Two-Way Binding</a:t>
                  </a:r>
                </a:p>
                <a:p>
                  <a:pPr algn="ctr"/>
                  <a:r>
                    <a:rPr lang="en-US" dirty="0">
                      <a:solidFill>
                        <a:schemeClr val="accent1"/>
                      </a:solidFill>
                      <a:latin typeface="Simplicity" panose="02000603000000000000" pitchFamily="2" charset="0"/>
                      <a:ea typeface="Simplicity" panose="02000603000000000000" pitchFamily="2" charset="0"/>
                    </a:rPr>
                    <a:t>Property Binding + Event Binding</a:t>
                  </a: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477829" y="3330788"/>
                  <a:ext cx="226120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1"/>
                      </a:solidFill>
                      <a:latin typeface="Simplicity" panose="02000603000000000000" pitchFamily="2" charset="0"/>
                      <a:ea typeface="Simplicity" panose="02000603000000000000" pitchFamily="2" charset="0"/>
                    </a:rPr>
                    <a:t>Interpolation, Property, Attribute, Class, and Style Binding</a:t>
                  </a:r>
                </a:p>
                <a:p>
                  <a:pPr algn="ctr"/>
                  <a:r>
                    <a:rPr lang="en-US" dirty="0">
                      <a:solidFill>
                        <a:schemeClr val="accent1"/>
                      </a:solidFill>
                      <a:latin typeface="Simplicity" panose="02000603000000000000" pitchFamily="2" charset="0"/>
                      <a:ea typeface="Simplicity" panose="02000603000000000000" pitchFamily="2" charset="0"/>
                    </a:rPr>
                    <a:t>Data source to view</a:t>
                  </a: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3969035" y="2746941"/>
                <a:ext cx="622516" cy="4018453"/>
                <a:chOff x="3028275" y="2697005"/>
                <a:chExt cx="624407" cy="4018453"/>
              </a:xfrm>
            </p:grpSpPr>
            <p:sp>
              <p:nvSpPr>
                <p:cNvPr id="9" name="Right Brace 8"/>
                <p:cNvSpPr/>
                <p:nvPr/>
              </p:nvSpPr>
              <p:spPr>
                <a:xfrm rot="10800000">
                  <a:off x="3028275" y="2697005"/>
                  <a:ext cx="620089" cy="374327"/>
                </a:xfrm>
                <a:prstGeom prst="rightBrace">
                  <a:avLst>
                    <a:gd name="adj1" fmla="val 8333"/>
                    <a:gd name="adj2" fmla="val 50000"/>
                  </a:avLst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ight Brace 25"/>
                <p:cNvSpPr/>
                <p:nvPr/>
              </p:nvSpPr>
              <p:spPr>
                <a:xfrm rot="10800000">
                  <a:off x="3028275" y="3393522"/>
                  <a:ext cx="620089" cy="873721"/>
                </a:xfrm>
                <a:prstGeom prst="rightBrac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ight Brace 29"/>
                <p:cNvSpPr/>
                <p:nvPr/>
              </p:nvSpPr>
              <p:spPr>
                <a:xfrm rot="10800000">
                  <a:off x="3028275" y="5547782"/>
                  <a:ext cx="620090" cy="1167676"/>
                </a:xfrm>
                <a:prstGeom prst="rightBrac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ight Brace 47"/>
                <p:cNvSpPr/>
                <p:nvPr/>
              </p:nvSpPr>
              <p:spPr>
                <a:xfrm rot="10800000">
                  <a:off x="3032593" y="4871667"/>
                  <a:ext cx="620089" cy="430942"/>
                </a:xfrm>
                <a:prstGeom prst="rightBrac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972088" y="3443457"/>
                <a:ext cx="623457" cy="3323167"/>
                <a:chOff x="155660" y="3443457"/>
                <a:chExt cx="623457" cy="3323167"/>
              </a:xfrm>
            </p:grpSpPr>
            <p:sp>
              <p:nvSpPr>
                <p:cNvPr id="12" name="Right Brace 11"/>
                <p:cNvSpPr/>
                <p:nvPr/>
              </p:nvSpPr>
              <p:spPr>
                <a:xfrm rot="10800000">
                  <a:off x="155660" y="3443457"/>
                  <a:ext cx="622101" cy="1963055"/>
                </a:xfrm>
                <a:prstGeom prst="rightBrac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vert="vert" rtlCol="0" anchor="t" anchorCtr="0"/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One-Way</a:t>
                  </a:r>
                </a:p>
              </p:txBody>
            </p:sp>
            <p:sp>
              <p:nvSpPr>
                <p:cNvPr id="50" name="Right Brace 49"/>
                <p:cNvSpPr/>
                <p:nvPr/>
              </p:nvSpPr>
              <p:spPr>
                <a:xfrm rot="10800000">
                  <a:off x="157016" y="5644163"/>
                  <a:ext cx="622101" cy="1122461"/>
                </a:xfrm>
                <a:prstGeom prst="rightBrac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vert="vert" rtlCol="0" anchor="t" anchorCtr="0"/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Two-Way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3211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476" y="57633"/>
            <a:ext cx="10515600" cy="6947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Template Binding Example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647" y="1941075"/>
            <a:ext cx="3781429" cy="128228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03476" y="1571743"/>
            <a:ext cx="5757538" cy="3525715"/>
            <a:chOff x="803476" y="1571743"/>
            <a:chExt cx="5757538" cy="352571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10005" t="25964"/>
            <a:stretch/>
          </p:blipFill>
          <p:spPr>
            <a:xfrm>
              <a:off x="803476" y="1941075"/>
              <a:ext cx="5757538" cy="90682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/>
            <a:srcRect l="12538" t="27353" r="3749" b="-1"/>
            <a:stretch/>
          </p:blipFill>
          <p:spPr>
            <a:xfrm>
              <a:off x="1369714" y="2928778"/>
              <a:ext cx="4625063" cy="216868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6" name="TextBox 5"/>
            <p:cNvSpPr txBox="1"/>
            <p:nvPr/>
          </p:nvSpPr>
          <p:spPr>
            <a:xfrm>
              <a:off x="2766770" y="1571743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5B9BD5"/>
                  </a:solidFill>
                  <a:latin typeface="Consolas" panose="020B0609020204030204" pitchFamily="49" charset="0"/>
                  <a:ea typeface="Simplicity" panose="02000603000000000000" pitchFamily="2" charset="0"/>
                </a:rPr>
                <a:t>app.component</a:t>
              </a:r>
              <a:endParaRPr lang="en-US" dirty="0">
                <a:solidFill>
                  <a:srgbClr val="5B9BD5"/>
                </a:solidFill>
                <a:latin typeface="Consolas" panose="020B0609020204030204" pitchFamily="49" charset="0"/>
                <a:ea typeface="Simplicity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455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11562</TotalTime>
  <Words>1059</Words>
  <Application>Microsoft Office PowerPoint</Application>
  <PresentationFormat>Widescreen</PresentationFormat>
  <Paragraphs>268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Gnuolane Free</vt:lpstr>
      <vt:lpstr>Lato Black</vt:lpstr>
      <vt:lpstr>Segoe UI</vt:lpstr>
      <vt:lpstr>Simplicity</vt:lpstr>
      <vt:lpstr>Office Theme</vt:lpstr>
      <vt:lpstr>Building Blocks of  Angular 2 and ASP.NET Core</vt:lpstr>
      <vt:lpstr>Overview</vt:lpstr>
      <vt:lpstr>Angular CLI</vt:lpstr>
      <vt:lpstr>What is the Angular CLI?</vt:lpstr>
      <vt:lpstr>NG2 with the Angular CLI</vt:lpstr>
      <vt:lpstr>Angular 2</vt:lpstr>
      <vt:lpstr>Angular 2 Overview</vt:lpstr>
      <vt:lpstr>Data Binding</vt:lpstr>
      <vt:lpstr>Template Binding Example</vt:lpstr>
      <vt:lpstr>Decorators</vt:lpstr>
      <vt:lpstr>Lifecycle Hooks</vt:lpstr>
      <vt:lpstr>Lifecycle Hooks Example</vt:lpstr>
      <vt:lpstr>@Directive()</vt:lpstr>
      <vt:lpstr>@Directive() Example</vt:lpstr>
      <vt:lpstr>@Component()</vt:lpstr>
      <vt:lpstr>@Component() Example</vt:lpstr>
      <vt:lpstr>@Pipe()</vt:lpstr>
      <vt:lpstr>@Pipe() Example</vt:lpstr>
      <vt:lpstr>@Injectable()</vt:lpstr>
      <vt:lpstr>@Injectable() Example</vt:lpstr>
      <vt:lpstr>@NgModule()</vt:lpstr>
      <vt:lpstr>ASP.NET Core</vt:lpstr>
      <vt:lpstr>ASP.NET Core Overview</vt:lpstr>
      <vt:lpstr>Dotnet Core Commands</vt:lpstr>
      <vt:lpstr>Components of ASP.NET Core</vt:lpstr>
      <vt:lpstr>Dependency Injection</vt:lpstr>
      <vt:lpstr>Controllers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an app with Angular 2 and ASP.NET Core</dc:title>
  <dc:creator>Levi Fuller</dc:creator>
  <cp:lastModifiedBy>Levi Fuller</cp:lastModifiedBy>
  <cp:revision>137</cp:revision>
  <dcterms:created xsi:type="dcterms:W3CDTF">2017-01-03T15:52:42Z</dcterms:created>
  <dcterms:modified xsi:type="dcterms:W3CDTF">2017-02-07T22:17:45Z</dcterms:modified>
</cp:coreProperties>
</file>